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Only priests who have received the faculty of absolving from the authority of the Church can forgive sins in the name of Christ.” (1495)"/>
          <p:cNvSpPr txBox="1"/>
          <p:nvPr>
            <p:ph type="title"/>
          </p:nvPr>
        </p:nvSpPr>
        <p:spPr>
          <a:xfrm>
            <a:off x="671909" y="677531"/>
            <a:ext cx="11842421" cy="8398538"/>
          </a:xfrm>
          <a:prstGeom prst="rect">
            <a:avLst/>
          </a:prstGeom>
        </p:spPr>
        <p:txBody>
          <a:bodyPr/>
          <a:lstStyle>
            <a:lvl1pPr defTabSz="531622">
              <a:defRPr sz="8918">
                <a:latin typeface="Georgia"/>
                <a:ea typeface="Georgia"/>
                <a:cs typeface="Georgia"/>
                <a:sym typeface="Georgia"/>
              </a:defRPr>
            </a:lvl1pPr>
          </a:lstStyle>
          <a:p>
            <a:pPr/>
            <a:r>
              <a:t>“Only priests who have received the faculty of absolving from the authority of the Church can forgive sins in the name of Christ.” (1495)</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Romans 8:39 &quot;nor height nor depth, nor anything else in all creation, will be able to separate us from the love of God in Christ Jesus our Lord.” (ESV)…"/>
          <p:cNvSpPr txBox="1"/>
          <p:nvPr>
            <p:ph type="title"/>
          </p:nvPr>
        </p:nvSpPr>
        <p:spPr>
          <a:xfrm>
            <a:off x="671909" y="677531"/>
            <a:ext cx="11842421" cy="8398538"/>
          </a:xfrm>
          <a:prstGeom prst="rect">
            <a:avLst/>
          </a:prstGeom>
        </p:spPr>
        <p:txBody>
          <a:bodyPr/>
          <a:lstStyle/>
          <a:p>
            <a:pPr defTabSz="338835">
              <a:defRPr sz="5684">
                <a:latin typeface="Georgia"/>
                <a:ea typeface="Georgia"/>
                <a:cs typeface="Georgia"/>
                <a:sym typeface="Georgia"/>
              </a:defRPr>
            </a:pPr>
            <a:r>
              <a:t>Romans 8:39 "nor height nor depth, nor anything else in all creation, will be able to separate us from the love of God in Christ Jesus our Lord.” (ESV)</a:t>
            </a:r>
          </a:p>
          <a:p>
            <a:pPr defTabSz="338835">
              <a:defRPr sz="5684">
                <a:latin typeface="Georgia"/>
                <a:ea typeface="Georgia"/>
                <a:cs typeface="Georgia"/>
                <a:sym typeface="Georgia"/>
              </a:defRPr>
            </a:pPr>
          </a:p>
          <a:p>
            <a:pPr defTabSz="338835">
              <a:defRPr sz="5684">
                <a:latin typeface="Georgia"/>
                <a:ea typeface="Georgia"/>
                <a:cs typeface="Georgia"/>
                <a:sym typeface="Georgia"/>
              </a:defRPr>
            </a:pPr>
            <a:r>
              <a:t>1 John 1:9 “If we confess our sins, he is faithful and just to forgive us our sins and to cleanse us from all unrighteousness.”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omans 8:1–2 “There is therefore now no condemnation for those who are in Christ Jesus. [2] For the law of the Spirit of life has set you free in Christ Jesus from the law of sin and death.” (ESV)"/>
          <p:cNvSpPr txBox="1"/>
          <p:nvPr>
            <p:ph type="title"/>
          </p:nvPr>
        </p:nvSpPr>
        <p:spPr>
          <a:xfrm>
            <a:off x="671909" y="677531"/>
            <a:ext cx="11842421" cy="8398538"/>
          </a:xfrm>
          <a:prstGeom prst="rect">
            <a:avLst/>
          </a:prstGeom>
        </p:spPr>
        <p:txBody>
          <a:bodyPr/>
          <a:lstStyle>
            <a:lvl1pPr defTabSz="420624">
              <a:defRPr sz="7056">
                <a:latin typeface="Georgia"/>
                <a:ea typeface="Georgia"/>
                <a:cs typeface="Georgia"/>
                <a:sym typeface="Georgia"/>
              </a:defRPr>
            </a:lvl1pPr>
          </a:lstStyle>
          <a:p>
            <a:pPr/>
            <a:r>
              <a:t>Romans 8:1–2 “There is therefore now no condemnation for those who are in Christ Jesus. [2] For the law of the Spirit of life has set you free in Christ Jesus from the law of sin and death.” (ESV)</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Who has the power to forgive according to the Bible?"/>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Who has the power to forgive according to the Bible?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After becoming a follower of Jesus, does sin separate us from the love of God?…"/>
          <p:cNvSpPr txBox="1"/>
          <p:nvPr>
            <p:ph type="title"/>
          </p:nvPr>
        </p:nvSpPr>
        <p:spPr>
          <a:xfrm>
            <a:off x="671909" y="677531"/>
            <a:ext cx="11842421" cy="8398538"/>
          </a:xfrm>
          <a:prstGeom prst="rect">
            <a:avLst/>
          </a:prstGeom>
        </p:spPr>
        <p:txBody>
          <a:bodyPr/>
          <a:lstStyle/>
          <a:p>
            <a:pPr defTabSz="426466">
              <a:defRPr sz="7154">
                <a:latin typeface="Georgia"/>
                <a:ea typeface="Georgia"/>
                <a:cs typeface="Georgia"/>
                <a:sym typeface="Georgia"/>
              </a:defRPr>
            </a:pPr>
            <a:r>
              <a:t>After becoming a follower of Jesus, does sin separate us from the love of God?</a:t>
            </a:r>
          </a:p>
          <a:p>
            <a:pPr defTabSz="426466">
              <a:defRPr sz="7154">
                <a:latin typeface="Georgia"/>
                <a:ea typeface="Georgia"/>
                <a:cs typeface="Georgia"/>
                <a:sym typeface="Georgia"/>
              </a:defRPr>
            </a:pPr>
          </a:p>
          <a:p>
            <a:pPr defTabSz="426466">
              <a:defRPr sz="7154">
                <a:latin typeface="Georgia"/>
                <a:ea typeface="Georgia"/>
                <a:cs typeface="Georgia"/>
                <a:sym typeface="Georgia"/>
              </a:defRPr>
            </a:pPr>
            <a:r>
              <a:t>When did Jesus die for us?  Why did He die for us? What does Romans 8:1-2 mean?</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49"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IS CATHOLIC PENANCE NECESSARY FOR SALVATION?…"/>
          <p:cNvSpPr txBox="1"/>
          <p:nvPr>
            <p:ph type="title"/>
          </p:nvPr>
        </p:nvSpPr>
        <p:spPr>
          <a:xfrm>
            <a:off x="671909" y="677531"/>
            <a:ext cx="11842421" cy="8398538"/>
          </a:xfrm>
          <a:prstGeom prst="rect">
            <a:avLst/>
          </a:prstGeom>
        </p:spPr>
        <p:txBody>
          <a:bodyPr/>
          <a:lstStyle/>
          <a:p>
            <a:pPr defTabSz="239522">
              <a:defRPr b="1" sz="5125">
                <a:latin typeface="Georgia"/>
                <a:ea typeface="Georgia"/>
                <a:cs typeface="Georgia"/>
                <a:sym typeface="Georgia"/>
              </a:defRPr>
            </a:pPr>
            <a:r>
              <a:t>IS CATHOLIC PENANCE NECESSARY FOR SALVATION?</a:t>
            </a:r>
          </a:p>
          <a:p>
            <a:pPr defTabSz="239522">
              <a:defRPr b="1" sz="5125">
                <a:latin typeface="Georgia"/>
                <a:ea typeface="Georgia"/>
                <a:cs typeface="Georgia"/>
                <a:sym typeface="Georgia"/>
              </a:defRPr>
            </a:pPr>
          </a:p>
          <a:p>
            <a:pPr defTabSz="239522">
              <a:defRPr b="1" sz="5125">
                <a:latin typeface="Georgia"/>
                <a:ea typeface="Georgia"/>
                <a:cs typeface="Georgia"/>
                <a:sym typeface="Georgia"/>
              </a:defRPr>
            </a:pPr>
            <a:r>
              <a:t>CAN ONLY PRIESTS AND THE CATHOLIC CHURCH FORGIVE SINS?</a:t>
            </a:r>
          </a:p>
          <a:p>
            <a:pPr defTabSz="239522">
              <a:defRPr b="1" sz="5125">
                <a:latin typeface="Georgia"/>
                <a:ea typeface="Georgia"/>
                <a:cs typeface="Georgia"/>
                <a:sym typeface="Georgia"/>
              </a:defRPr>
            </a:pPr>
          </a:p>
          <a:p>
            <a:pPr defTabSz="239522">
              <a:defRPr b="1" sz="5125">
                <a:latin typeface="Georgia"/>
                <a:ea typeface="Georgia"/>
                <a:cs typeface="Georgia"/>
                <a:sym typeface="Georgia"/>
              </a:defRPr>
            </a:pPr>
            <a:r>
              <a:t>The Sacrament of Conversion, Penance, Confession, Forgiveness, and Reconciliation (CCC 1423-24)</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he Church possesses the power to forgive the sins of the baptized and exercises it through bishops and priests normally in the sacrament of Penance” (CCC 986)"/>
          <p:cNvSpPr txBox="1"/>
          <p:nvPr>
            <p:ph type="title"/>
          </p:nvPr>
        </p:nvSpPr>
        <p:spPr>
          <a:xfrm>
            <a:off x="671909" y="677531"/>
            <a:ext cx="11842421" cy="8398538"/>
          </a:xfrm>
          <a:prstGeom prst="rect">
            <a:avLst/>
          </a:prstGeom>
        </p:spPr>
        <p:txBody>
          <a:bodyPr/>
          <a:lstStyle>
            <a:lvl1pPr defTabSz="449833">
              <a:defRPr sz="7931">
                <a:latin typeface="Georgia"/>
                <a:ea typeface="Georgia"/>
                <a:cs typeface="Georgia"/>
                <a:sym typeface="Georgia"/>
              </a:defRPr>
            </a:lvl1pPr>
          </a:lstStyle>
          <a:p>
            <a:pPr/>
            <a:r>
              <a:t>“the Church possesses the power to forgive the sins of the baptized and exercises it through bishops and priests normally in the sacrament of Penance” (CCC 986)</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It is called the sacrament of conversion because it makes sacramentally present Jesus’ call to conversion, the first step in returning to the Father from whom one has strayed by sin.” (CCC 1423)"/>
          <p:cNvSpPr txBox="1"/>
          <p:nvPr>
            <p:ph type="title"/>
          </p:nvPr>
        </p:nvSpPr>
        <p:spPr>
          <a:xfrm>
            <a:off x="671909" y="677531"/>
            <a:ext cx="11842421" cy="8398538"/>
          </a:xfrm>
          <a:prstGeom prst="rect">
            <a:avLst/>
          </a:prstGeom>
        </p:spPr>
        <p:txBody>
          <a:bodyPr/>
          <a:lstStyle>
            <a:lvl1pPr defTabSz="338835">
              <a:defRPr sz="7250">
                <a:latin typeface="Georgia"/>
                <a:ea typeface="Georgia"/>
                <a:cs typeface="Georgia"/>
                <a:sym typeface="Georgia"/>
              </a:defRPr>
            </a:lvl1pPr>
          </a:lstStyle>
          <a:p>
            <a:pPr/>
            <a:r>
              <a:t>“It is called the sacrament of conversion because it makes sacramentally present Jesus’ call to conversion, the first step in returning to the Father from whom one has strayed by sin.” (CCC 1423)</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It is called the sacrament of Penance, since it consecrates the Christian sinner’s personal and ecclesial steps of conversion, penance, and satisfaction.” (CCC 1423)"/>
          <p:cNvSpPr txBox="1"/>
          <p:nvPr>
            <p:ph type="title"/>
          </p:nvPr>
        </p:nvSpPr>
        <p:spPr>
          <a:xfrm>
            <a:off x="671909" y="677531"/>
            <a:ext cx="11842421" cy="8398538"/>
          </a:xfrm>
          <a:prstGeom prst="rect">
            <a:avLst/>
          </a:prstGeom>
        </p:spPr>
        <p:txBody>
          <a:bodyPr/>
          <a:lstStyle>
            <a:lvl1pPr defTabSz="373887">
              <a:defRPr>
                <a:latin typeface="Georgia"/>
                <a:ea typeface="Georgia"/>
                <a:cs typeface="Georgia"/>
                <a:sym typeface="Georgia"/>
              </a:defRPr>
            </a:lvl1pPr>
          </a:lstStyle>
          <a:p>
            <a:pPr/>
            <a:r>
              <a:t>“It is called the sacrament of Penance, since it consecrates the Christian sinner’s personal and ecclesial steps of conversion, penance, and satisfaction.” (CCC 1423)</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It is called the sacrament of confession, since the disclosure of confession of sins to a priest is an essential element of this sacrament.” (CCC 1424)"/>
          <p:cNvSpPr txBox="1"/>
          <p:nvPr>
            <p:ph type="title"/>
          </p:nvPr>
        </p:nvSpPr>
        <p:spPr>
          <a:xfrm>
            <a:off x="671909" y="677531"/>
            <a:ext cx="11842421" cy="8398538"/>
          </a:xfrm>
          <a:prstGeom prst="rect">
            <a:avLst/>
          </a:prstGeom>
        </p:spPr>
        <p:txBody>
          <a:bodyPr/>
          <a:lstStyle>
            <a:lvl1pPr defTabSz="379729">
              <a:defRPr sz="8125">
                <a:latin typeface="Georgia"/>
                <a:ea typeface="Georgia"/>
                <a:cs typeface="Georgia"/>
                <a:sym typeface="Georgia"/>
              </a:defRPr>
            </a:lvl1pPr>
          </a:lstStyle>
          <a:p>
            <a:pPr/>
            <a:r>
              <a:t>“It is called the sacrament of confession, since the disclosure of confession of sins to a priest is an essential element of this sacrament.” (CCC 1424)</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It is called the sacrament of forgiveness, since by the priest’s sacramental absolution God grants the penitent ‘pardon and peace.’” (CCC 1424)"/>
          <p:cNvSpPr txBox="1"/>
          <p:nvPr>
            <p:ph type="title"/>
          </p:nvPr>
        </p:nvSpPr>
        <p:spPr>
          <a:xfrm>
            <a:off x="671909" y="677531"/>
            <a:ext cx="11842421" cy="8398538"/>
          </a:xfrm>
          <a:prstGeom prst="rect">
            <a:avLst/>
          </a:prstGeom>
        </p:spPr>
        <p:txBody>
          <a:bodyPr/>
          <a:lstStyle>
            <a:lvl1pPr defTabSz="461518">
              <a:defRPr sz="8216">
                <a:latin typeface="Georgia"/>
                <a:ea typeface="Georgia"/>
                <a:cs typeface="Georgia"/>
                <a:sym typeface="Georgia"/>
              </a:defRPr>
            </a:lvl1pPr>
          </a:lstStyle>
          <a:p>
            <a:pPr/>
            <a:r>
              <a:t>“It is called the sacrament of forgiveness, since by the priest’s sacramental absolution God grants the penitent ‘pardon and peace.’” (CCC 1424)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It is called the sacrament of Reconciliation, because it imparts to the sinner the love of God who reconciles” (CCC 1424)"/>
          <p:cNvSpPr txBox="1"/>
          <p:nvPr>
            <p:ph type="title"/>
          </p:nvPr>
        </p:nvSpPr>
        <p:spPr>
          <a:xfrm>
            <a:off x="671909" y="677531"/>
            <a:ext cx="11842421" cy="8398538"/>
          </a:xfrm>
          <a:prstGeom prst="rect">
            <a:avLst/>
          </a:prstGeom>
        </p:spPr>
        <p:txBody>
          <a:bodyPr/>
          <a:lstStyle>
            <a:lvl1pPr defTabSz="449833">
              <a:defRPr sz="8855">
                <a:latin typeface="Georgia"/>
                <a:ea typeface="Georgia"/>
                <a:cs typeface="Georgia"/>
                <a:sym typeface="Georgia"/>
              </a:defRPr>
            </a:lvl1pPr>
          </a:lstStyle>
          <a:p>
            <a:pPr/>
            <a:r>
              <a:t>“It is called the sacrament of Reconciliation, because it imparts to the sinner the love of God who reconciles” (CCC 1424)</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One who desires to obtain reconciliation with God and with the Church, must confess to a priest” (CCC 1493)"/>
          <p:cNvSpPr txBox="1"/>
          <p:nvPr>
            <p:ph type="title"/>
          </p:nvPr>
        </p:nvSpPr>
        <p:spPr>
          <a:xfrm>
            <a:off x="671909" y="677531"/>
            <a:ext cx="11842421" cy="8398538"/>
          </a:xfrm>
          <a:prstGeom prst="rect">
            <a:avLst/>
          </a:prstGeom>
        </p:spPr>
        <p:txBody>
          <a:bodyPr/>
          <a:lstStyle>
            <a:lvl1pPr defTabSz="572516">
              <a:defRPr sz="9114">
                <a:latin typeface="Georgia"/>
                <a:ea typeface="Georgia"/>
                <a:cs typeface="Georgia"/>
                <a:sym typeface="Georgia"/>
              </a:defRPr>
            </a:lvl1pPr>
          </a:lstStyle>
          <a:p>
            <a:pPr/>
            <a:r>
              <a:t>“One who desires to obtain reconciliation with God and with the Church, must confess to a priest” (CCC 1493)</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