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29606" y="-12700"/>
            <a:ext cx="16551777" cy="1103451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-647700" y="508000"/>
            <a:ext cx="12369801" cy="614253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451058" y="-138499"/>
            <a:ext cx="13525502" cy="90170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473575" y="2032000"/>
            <a:ext cx="10287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426200" y="4965700"/>
            <a:ext cx="5886450" cy="3924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37350" y="639233"/>
            <a:ext cx="5880100" cy="3920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3400425" y="-127000"/>
            <a:ext cx="13525500" cy="9017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A Biblical Study of…"/>
          <p:cNvSpPr txBox="1"/>
          <p:nvPr>
            <p:ph type="ctrTitle"/>
          </p:nvPr>
        </p:nvSpPr>
        <p:spPr>
          <a:xfrm>
            <a:off x="611981" y="702270"/>
            <a:ext cx="11780838" cy="5335390"/>
          </a:xfrm>
          <a:prstGeom prst="rect">
            <a:avLst/>
          </a:prstGeom>
        </p:spPr>
        <p:txBody>
          <a:bodyPr/>
          <a:lstStyle/>
          <a:p>
            <a:pPr defTabSz="426466">
              <a:defRPr b="1" sz="5840">
                <a:latin typeface="Georgia"/>
                <a:ea typeface="Georgia"/>
                <a:cs typeface="Georgia"/>
                <a:sym typeface="Georgia"/>
              </a:defRPr>
            </a:pPr>
            <a:r>
              <a:t>A Biblical Study of </a:t>
            </a:r>
          </a:p>
          <a:p>
            <a:pPr defTabSz="426466">
              <a:defRPr b="1" i="1" sz="5840">
                <a:latin typeface="Georgia"/>
                <a:ea typeface="Georgia"/>
                <a:cs typeface="Georgia"/>
                <a:sym typeface="Georgia"/>
              </a:defRPr>
            </a:pPr>
            <a:r>
              <a:t>The Catechism </a:t>
            </a:r>
          </a:p>
          <a:p>
            <a:pPr defTabSz="426466">
              <a:defRPr b="1" i="1" sz="5840">
                <a:latin typeface="Georgia"/>
                <a:ea typeface="Georgia"/>
                <a:cs typeface="Georgia"/>
                <a:sym typeface="Georgia"/>
              </a:defRPr>
            </a:pPr>
            <a:r>
              <a:t>of the Catholic Church:</a:t>
            </a:r>
          </a:p>
          <a:p>
            <a:pPr defTabSz="426466">
              <a:defRPr sz="5840">
                <a:latin typeface="Georgia"/>
                <a:ea typeface="Georgia"/>
                <a:cs typeface="Georgia"/>
                <a:sym typeface="Georgia"/>
              </a:defRPr>
            </a:pPr>
            <a:r>
              <a:t>Bible Answers to the Most Frequently Asked Questions </a:t>
            </a:r>
          </a:p>
          <a:p>
            <a:pPr defTabSz="426466">
              <a:defRPr sz="5840">
                <a:latin typeface="Georgia"/>
                <a:ea typeface="Georgia"/>
                <a:cs typeface="Georgia"/>
                <a:sym typeface="Georgia"/>
              </a:defRPr>
            </a:pPr>
            <a:r>
              <a:t>about Catholic Beliefs and Practices</a:t>
            </a:r>
          </a:p>
        </p:txBody>
      </p:sp>
      <p:sp>
        <p:nvSpPr>
          <p:cNvPr id="120" name="Dr. Jonathan Carl…"/>
          <p:cNvSpPr txBox="1"/>
          <p:nvPr>
            <p:ph type="subTitle" sz="half" idx="1"/>
          </p:nvPr>
        </p:nvSpPr>
        <p:spPr>
          <a:xfrm>
            <a:off x="1270000" y="6062133"/>
            <a:ext cx="10464800" cy="2796382"/>
          </a:xfrm>
          <a:prstGeom prst="rect">
            <a:avLst/>
          </a:prstGeom>
        </p:spPr>
        <p:txBody>
          <a:bodyPr/>
          <a:lstStyle/>
          <a:p>
            <a:pPr defTabSz="519937">
              <a:defRPr sz="4093">
                <a:latin typeface="Georgia"/>
                <a:ea typeface="Georgia"/>
                <a:cs typeface="Georgia"/>
                <a:sym typeface="Georgia"/>
              </a:defRPr>
            </a:pPr>
            <a:r>
              <a:t>Dr. Jonathan Carl</a:t>
            </a:r>
          </a:p>
          <a:p>
            <a:pPr defTabSz="519937">
              <a:defRPr sz="3293">
                <a:latin typeface="Georgia"/>
                <a:ea typeface="Georgia"/>
                <a:cs typeface="Georgia"/>
                <a:sym typeface="Georgia"/>
              </a:defRPr>
            </a:pPr>
          </a:p>
          <a:p>
            <a:pPr defTabSz="519937">
              <a:defRPr sz="3293">
                <a:latin typeface="Georgia"/>
                <a:ea typeface="Georgia"/>
                <a:cs typeface="Georgia"/>
                <a:sym typeface="Georgia"/>
              </a:defRPr>
            </a:pPr>
            <a:r>
              <a:t>Downloadable resources and </a:t>
            </a:r>
          </a:p>
          <a:p>
            <a:pPr defTabSz="519937">
              <a:defRPr sz="3293">
                <a:latin typeface="Georgia"/>
                <a:ea typeface="Georgia"/>
                <a:cs typeface="Georgia"/>
                <a:sym typeface="Georgia"/>
              </a:defRPr>
            </a:pPr>
            <a:r>
              <a:t>helpful study videos freely available at: </a:t>
            </a:r>
          </a:p>
          <a:p>
            <a:pPr defTabSz="519937">
              <a:defRPr b="1" sz="4183">
                <a:latin typeface="Georgia"/>
                <a:ea typeface="Georgia"/>
                <a:cs typeface="Georgia"/>
                <a:sym typeface="Georgia"/>
              </a:defRPr>
            </a:pPr>
            <a:r>
              <a:t>www.TrustworthyWord.com/catholic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John 14:26 “But the Helper, the Holy Spirit, whom the Father will send in my name, he will teach you all things and bring to your remembrance all that I have said to you.” (ESV)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>
            <a:lvl1pPr defTabSz="368045">
              <a:defRPr sz="7875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John 14:26 “But the Helper, the Holy Spirit, whom the Father will send in my name, he will teach you all things and bring to your remembrance all that I have said to you.” (ESV)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Does the Catechism of the Catholic Church go beyond the teachings of Jesus? Is it biblical?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>
            <a:lvl1pPr defTabSz="484886">
              <a:defRPr sz="10375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Does the Catechism of the Catholic Church go beyond the teachings of Jesus? Is it biblical?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Why is there such a gap in time (350 years) between some of the early church writings that correspond to the claims of the catechism authority?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>
            <a:lvl1pPr defTabSz="379729">
              <a:defRPr sz="8125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Why is there such a gap in time (350 years) between some of the early church writings that correspond to the claims of the catechism authority?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Why are there so many internal inconsistencies in the Catechism of the Catholic Church?…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/>
          <a:p>
            <a:pPr defTabSz="368045">
              <a:defRPr sz="7875">
                <a:latin typeface="Georgia"/>
                <a:ea typeface="Georgia"/>
                <a:cs typeface="Georgia"/>
                <a:sym typeface="Georgia"/>
              </a:defRPr>
            </a:pPr>
            <a:r>
              <a:t>Why are there so many internal inconsistencies in the Catechism of the Catholic Church? </a:t>
            </a:r>
          </a:p>
          <a:p>
            <a:pPr defTabSz="368045">
              <a:defRPr sz="7875">
                <a:latin typeface="Georgia"/>
                <a:ea typeface="Georgia"/>
                <a:cs typeface="Georgia"/>
                <a:sym typeface="Georgia"/>
              </a:defRPr>
            </a:pPr>
            <a:r>
              <a:t>(note: see chapter towards the end that specifically addresses this concern)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Why do some doctrines of the Catechism of the Catholic Church (purgatory, indulgences, etc.) validated later on in church history and mostly by tradition with little Scripture?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>
            <a:lvl1pPr defTabSz="344677">
              <a:defRPr sz="7375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Why do some doctrines of the Catechism of the Catholic Church (purgatory, indulgences, etc.) validated later on in church history and mostly by tradition with little Scripture?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What does…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/>
          <a:p>
            <a:pPr defTabSz="560831">
              <a:defRPr sz="9600">
                <a:latin typeface="Georgia"/>
                <a:ea typeface="Georgia"/>
                <a:cs typeface="Georgia"/>
                <a:sym typeface="Georgia"/>
              </a:defRPr>
            </a:pPr>
            <a:r>
              <a:t>What does </a:t>
            </a:r>
          </a:p>
          <a:p>
            <a:pPr defTabSz="560831">
              <a:defRPr sz="9600">
                <a:latin typeface="Georgia"/>
                <a:ea typeface="Georgia"/>
                <a:cs typeface="Georgia"/>
                <a:sym typeface="Georgia"/>
              </a:defRPr>
            </a:pPr>
            <a:r>
              <a:t>John 14:26 say about who we access directly and primarily for help in teaching?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A Biblical Study of…"/>
          <p:cNvSpPr txBox="1"/>
          <p:nvPr>
            <p:ph type="ctrTitle"/>
          </p:nvPr>
        </p:nvSpPr>
        <p:spPr>
          <a:xfrm>
            <a:off x="611981" y="702270"/>
            <a:ext cx="11780838" cy="5335390"/>
          </a:xfrm>
          <a:prstGeom prst="rect">
            <a:avLst/>
          </a:prstGeom>
        </p:spPr>
        <p:txBody>
          <a:bodyPr/>
          <a:lstStyle/>
          <a:p>
            <a:pPr defTabSz="426466">
              <a:defRPr b="1" sz="5840">
                <a:latin typeface="Georgia"/>
                <a:ea typeface="Georgia"/>
                <a:cs typeface="Georgia"/>
                <a:sym typeface="Georgia"/>
              </a:defRPr>
            </a:pPr>
            <a:r>
              <a:t>A Biblical Study of </a:t>
            </a:r>
          </a:p>
          <a:p>
            <a:pPr defTabSz="426466">
              <a:defRPr b="1" i="1" sz="5840">
                <a:latin typeface="Georgia"/>
                <a:ea typeface="Georgia"/>
                <a:cs typeface="Georgia"/>
                <a:sym typeface="Georgia"/>
              </a:defRPr>
            </a:pPr>
            <a:r>
              <a:t>The Catechism </a:t>
            </a:r>
          </a:p>
          <a:p>
            <a:pPr defTabSz="426466">
              <a:defRPr b="1" i="1" sz="5840">
                <a:latin typeface="Georgia"/>
                <a:ea typeface="Georgia"/>
                <a:cs typeface="Georgia"/>
                <a:sym typeface="Georgia"/>
              </a:defRPr>
            </a:pPr>
            <a:r>
              <a:t>of the Catholic Church:</a:t>
            </a:r>
          </a:p>
          <a:p>
            <a:pPr defTabSz="426466">
              <a:defRPr sz="5840">
                <a:latin typeface="Georgia"/>
                <a:ea typeface="Georgia"/>
                <a:cs typeface="Georgia"/>
                <a:sym typeface="Georgia"/>
              </a:defRPr>
            </a:pPr>
            <a:r>
              <a:t>Bible Answers to the Most Frequently Asked Questions </a:t>
            </a:r>
          </a:p>
          <a:p>
            <a:pPr defTabSz="426466">
              <a:defRPr sz="5840">
                <a:latin typeface="Georgia"/>
                <a:ea typeface="Georgia"/>
                <a:cs typeface="Georgia"/>
                <a:sym typeface="Georgia"/>
              </a:defRPr>
            </a:pPr>
            <a:r>
              <a:t>about Catholic Beliefs and Practices</a:t>
            </a:r>
          </a:p>
        </p:txBody>
      </p:sp>
      <p:sp>
        <p:nvSpPr>
          <p:cNvPr id="151" name="Dr. Jonathan Carl…"/>
          <p:cNvSpPr txBox="1"/>
          <p:nvPr>
            <p:ph type="subTitle" sz="half" idx="1"/>
          </p:nvPr>
        </p:nvSpPr>
        <p:spPr>
          <a:xfrm>
            <a:off x="1270000" y="6062133"/>
            <a:ext cx="10464800" cy="2796382"/>
          </a:xfrm>
          <a:prstGeom prst="rect">
            <a:avLst/>
          </a:prstGeom>
        </p:spPr>
        <p:txBody>
          <a:bodyPr/>
          <a:lstStyle/>
          <a:p>
            <a:pPr defTabSz="519937">
              <a:defRPr sz="4093">
                <a:latin typeface="Georgia"/>
                <a:ea typeface="Georgia"/>
                <a:cs typeface="Georgia"/>
                <a:sym typeface="Georgia"/>
              </a:defRPr>
            </a:pPr>
            <a:r>
              <a:t>Dr. Jonathan Carl</a:t>
            </a:r>
          </a:p>
          <a:p>
            <a:pPr defTabSz="519937">
              <a:defRPr sz="3293">
                <a:latin typeface="Georgia"/>
                <a:ea typeface="Georgia"/>
                <a:cs typeface="Georgia"/>
                <a:sym typeface="Georgia"/>
              </a:defRPr>
            </a:pPr>
          </a:p>
          <a:p>
            <a:pPr defTabSz="519937">
              <a:defRPr sz="3293">
                <a:latin typeface="Georgia"/>
                <a:ea typeface="Georgia"/>
                <a:cs typeface="Georgia"/>
                <a:sym typeface="Georgia"/>
              </a:defRPr>
            </a:pPr>
            <a:r>
              <a:t>Downloadable resources and </a:t>
            </a:r>
          </a:p>
          <a:p>
            <a:pPr defTabSz="519937">
              <a:defRPr sz="3293">
                <a:latin typeface="Georgia"/>
                <a:ea typeface="Georgia"/>
                <a:cs typeface="Georgia"/>
                <a:sym typeface="Georgia"/>
              </a:defRPr>
            </a:pPr>
            <a:r>
              <a:t>helpful study videos freely available at: </a:t>
            </a:r>
          </a:p>
          <a:p>
            <a:pPr defTabSz="519937">
              <a:defRPr b="1" sz="4183">
                <a:latin typeface="Georgia"/>
                <a:ea typeface="Georgia"/>
                <a:cs typeface="Georgia"/>
                <a:sym typeface="Georgia"/>
              </a:defRPr>
            </a:pPr>
            <a:r>
              <a:t>www.TrustworthyWord.com/catholic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WHAT IS THE CATECHISM OF THE CATHOLIC CHURCH?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>
            <a:lvl1pPr defTabSz="537463">
              <a:defRPr b="1" sz="11500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WHAT IS THE CATECHISM OF THE CATHOLIC CHURCH?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“essential and fundamental contents of Catholic doctrine” (CCC, 11)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>
            <a:lvl1pPr>
              <a:defRPr i="1" sz="10300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>
              <a:defRPr i="0"/>
            </a:pPr>
            <a:r>
              <a:rPr i="1"/>
              <a:t>“essential and fundamental contents of Catholic doctrine” (CCC, 11)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“I declare it to be a sure norm for teaching the faith and thus a valid and legitimate instrument for ecclesial communion.” (CCC, Fidei Depositum, Pope John Paul)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>
            <a:lvl1pPr defTabSz="338835">
              <a:defRPr sz="7250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 “I declare it to be a sure norm for teaching the faith and thus a valid and legitimate instrument for ecclesial communion.” (CCC, Fidei Depositum, Pope John Paul)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“The presentation of doctrine must be biblical”…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/>
          <a:p>
            <a:pPr defTabSz="443991">
              <a:defRPr sz="9500">
                <a:latin typeface="Georgia"/>
                <a:ea typeface="Georgia"/>
                <a:cs typeface="Georgia"/>
                <a:sym typeface="Georgia"/>
              </a:defRPr>
            </a:pPr>
            <a:r>
              <a:t>“The presentation of doctrine must be biblical”</a:t>
            </a:r>
          </a:p>
          <a:p>
            <a:pPr defTabSz="443991">
              <a:defRPr sz="9500">
                <a:latin typeface="Georgia"/>
                <a:ea typeface="Georgia"/>
                <a:cs typeface="Georgia"/>
                <a:sym typeface="Georgia"/>
              </a:defRPr>
            </a:pPr>
            <a:r>
              <a:t>(CCC, </a:t>
            </a:r>
            <a:r>
              <a:rPr i="1"/>
              <a:t>Fidei Depositum</a:t>
            </a:r>
            <a:r>
              <a:t>, </a:t>
            </a:r>
          </a:p>
          <a:p>
            <a:pPr defTabSz="443991">
              <a:defRPr sz="9500">
                <a:latin typeface="Georgia"/>
                <a:ea typeface="Georgia"/>
                <a:cs typeface="Georgia"/>
                <a:sym typeface="Georgia"/>
              </a:defRPr>
            </a:pPr>
            <a:r>
              <a:t>Pope John Paul II)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“useful reading for all other Christian faithful”…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/>
          <a:p>
            <a:pPr defTabSz="537463">
              <a:defRPr sz="11500">
                <a:latin typeface="Georgia"/>
                <a:ea typeface="Georgia"/>
                <a:cs typeface="Georgia"/>
                <a:sym typeface="Georgia"/>
              </a:defRPr>
            </a:pPr>
            <a:r>
              <a:t>“useful reading for all other Christian faithful” </a:t>
            </a:r>
          </a:p>
          <a:p>
            <a:pPr defTabSz="537463">
              <a:defRPr sz="11500">
                <a:latin typeface="Georgia"/>
                <a:ea typeface="Georgia"/>
                <a:cs typeface="Georgia"/>
                <a:sym typeface="Georgia"/>
              </a:defRPr>
            </a:pPr>
            <a:r>
              <a:t>(CCC, 12)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“For a deeper understanding of such passages, the reader should refer to the Scriptural texts themselves.  Such Biblical references are a valuable working-tool in catechesis” (CCC, 19)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>
            <a:lvl1pPr defTabSz="338835">
              <a:defRPr sz="7250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“For a deeper understanding of such passages, the reader should refer to the Scriptural texts themselves.  Such Biblical references are a valuable working-tool in catechesis” (CCC, 19)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Deuteronomy 4.1–2…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/>
          <a:p>
            <a:pPr defTabSz="490727">
              <a:defRPr sz="10500">
                <a:latin typeface="Georgia"/>
                <a:ea typeface="Georgia"/>
                <a:cs typeface="Georgia"/>
                <a:sym typeface="Georgia"/>
              </a:defRPr>
            </a:pPr>
            <a:r>
              <a:t>Deuteronomy 4.1–2 </a:t>
            </a:r>
          </a:p>
          <a:p>
            <a:pPr defTabSz="490727">
              <a:defRPr sz="10500">
                <a:latin typeface="Georgia"/>
                <a:ea typeface="Georgia"/>
                <a:cs typeface="Georgia"/>
                <a:sym typeface="Georgia"/>
              </a:defRPr>
            </a:pPr>
            <a:r>
              <a:t>“ You shall not add to the word that I command you, nor take from it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roverbs 30:5–6 “Every word of God proves true; he is a shield to those who take refuge in him. Do not add to his words, lest he rebuke you and you be found a liar.” (ESV)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>
            <a:lvl1pPr defTabSz="373887">
              <a:defRPr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Proverbs 30:5–6 “Every word of God proves true; he is a shield to those who take refuge in him. Do not add to his words, lest he rebuke you and you be found a liar.” (ESV)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