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20"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Tobit 3:24 “Raphael, one of the Lord’s holy angels, was sent out, bearing common deliverance to the suppliants of a single hour”"/>
          <p:cNvSpPr txBox="1"/>
          <p:nvPr>
            <p:ph type="title"/>
          </p:nvPr>
        </p:nvSpPr>
        <p:spPr>
          <a:xfrm>
            <a:off x="671909" y="677531"/>
            <a:ext cx="11842421" cy="8398538"/>
          </a:xfrm>
          <a:prstGeom prst="rect">
            <a:avLst/>
          </a:prstGeom>
        </p:spPr>
        <p:txBody>
          <a:bodyPr/>
          <a:lstStyle>
            <a:lvl1pPr defTabSz="496570">
              <a:defRPr sz="8330">
                <a:latin typeface="Georgia"/>
                <a:ea typeface="Georgia"/>
                <a:cs typeface="Georgia"/>
                <a:sym typeface="Georgia"/>
              </a:defRPr>
            </a:lvl1pPr>
          </a:lstStyle>
          <a:p>
            <a:pPr/>
            <a:r>
              <a:t>Tobit 3:24 “Raphael, one of the Lord’s holy angels, was sent out, bearing common deliverance to the suppliants of a single hour”</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Why does the name Raphael appear for angels in Islam, Mormonism, the Babylonian Talmud, and the book of 1 Enoch?"/>
          <p:cNvSpPr txBox="1"/>
          <p:nvPr>
            <p:ph type="title"/>
          </p:nvPr>
        </p:nvSpPr>
        <p:spPr>
          <a:xfrm>
            <a:off x="671909" y="677531"/>
            <a:ext cx="11842421" cy="8398538"/>
          </a:xfrm>
          <a:prstGeom prst="rect">
            <a:avLst/>
          </a:prstGeom>
        </p:spPr>
        <p:txBody>
          <a:bodyPr/>
          <a:lstStyle>
            <a:lvl1pPr defTabSz="490727">
              <a:defRPr sz="8484">
                <a:latin typeface="Georgia"/>
                <a:ea typeface="Georgia"/>
                <a:cs typeface="Georgia"/>
                <a:sym typeface="Georgia"/>
              </a:defRPr>
            </a:lvl1pPr>
          </a:lstStyle>
          <a:p>
            <a:pPr/>
            <a:r>
              <a:t>Why does the name Raphael appear for angels in Islam, Mormonism, the Babylonian Talmud, and the book of 1 Enoch?</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Tobit 12:16-22 “the fell down trembling, face to earth.  Peace be with you, the angel said…for three hours together, face to earth, they gave thanks to God”…"/>
          <p:cNvSpPr txBox="1"/>
          <p:nvPr>
            <p:ph type="title"/>
          </p:nvPr>
        </p:nvSpPr>
        <p:spPr>
          <a:xfrm>
            <a:off x="671909" y="677531"/>
            <a:ext cx="11842421" cy="8398538"/>
          </a:xfrm>
          <a:prstGeom prst="rect">
            <a:avLst/>
          </a:prstGeom>
        </p:spPr>
        <p:txBody>
          <a:bodyPr/>
          <a:lstStyle/>
          <a:p>
            <a:pPr defTabSz="338835">
              <a:defRPr sz="5684">
                <a:latin typeface="Georgia"/>
                <a:ea typeface="Georgia"/>
                <a:cs typeface="Georgia"/>
                <a:sym typeface="Georgia"/>
              </a:defRPr>
            </a:pPr>
            <a:r>
              <a:t>Tobit 12:16-22 “the fell down trembling, face to earth.  Peace be with you, the angel said…for three hours together, face to earth, they gave thanks to God”</a:t>
            </a:r>
          </a:p>
          <a:p>
            <a:pPr defTabSz="338835">
              <a:defRPr sz="5684">
                <a:latin typeface="Georgia"/>
                <a:ea typeface="Georgia"/>
                <a:cs typeface="Georgia"/>
                <a:sym typeface="Georgia"/>
              </a:defRPr>
            </a:pPr>
          </a:p>
          <a:p>
            <a:pPr defTabSz="338835">
              <a:defRPr sz="5684">
                <a:latin typeface="Georgia"/>
                <a:ea typeface="Georgia"/>
                <a:cs typeface="Georgia"/>
                <a:sym typeface="Georgia"/>
              </a:defRPr>
            </a:pPr>
            <a:r>
              <a:t>When Tobias and his father fall down before the angel Raphael, why does the angel not stop them from bowing down (for three hours)? </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Sirach 12:4-7 advices, “Give to the godly man, and help not a sinner. Do well unto him that is lowly, but give not to the ungodly; hold back thy bread, and give it not unto him... give unto the good, and help not the sinner.”…"/>
          <p:cNvSpPr txBox="1"/>
          <p:nvPr>
            <p:ph type="title"/>
          </p:nvPr>
        </p:nvSpPr>
        <p:spPr>
          <a:xfrm>
            <a:off x="671909" y="677531"/>
            <a:ext cx="11842421" cy="8398538"/>
          </a:xfrm>
          <a:prstGeom prst="rect">
            <a:avLst/>
          </a:prstGeom>
        </p:spPr>
        <p:txBody>
          <a:bodyPr/>
          <a:lstStyle/>
          <a:p>
            <a:pPr defTabSz="338835">
              <a:defRPr sz="5684">
                <a:latin typeface="Georgia"/>
                <a:ea typeface="Georgia"/>
                <a:cs typeface="Georgia"/>
                <a:sym typeface="Georgia"/>
              </a:defRPr>
            </a:pPr>
            <a:r>
              <a:t>Sirach 12:4-7 advices, “Give to the godly man, and help not a sinner. Do well unto him that is lowly, but give not to the ungodly; hold back thy bread, and give it not unto him... give unto the good, and help not the sinner.” </a:t>
            </a:r>
          </a:p>
          <a:p>
            <a:pPr defTabSz="338835">
              <a:defRPr sz="5684">
                <a:latin typeface="Georgia"/>
                <a:ea typeface="Georgia"/>
                <a:cs typeface="Georgia"/>
                <a:sym typeface="Georgia"/>
              </a:defRPr>
            </a:pPr>
            <a:r>
              <a:t>Tobit 4:17 “Bestow thy meat and thy drink upon a just man’s burying, never share them with sinners.”</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Wisdom 8:19,20 “For I was a witty child, and had a good spirit. Yea rather, being good, I came into a body undefiled.”"/>
          <p:cNvSpPr txBox="1"/>
          <p:nvPr>
            <p:ph type="title"/>
          </p:nvPr>
        </p:nvSpPr>
        <p:spPr>
          <a:xfrm>
            <a:off x="671909" y="677531"/>
            <a:ext cx="11842421" cy="8398538"/>
          </a:xfrm>
          <a:prstGeom prst="rect">
            <a:avLst/>
          </a:prstGeom>
        </p:spPr>
        <p:txBody>
          <a:bodyPr/>
          <a:lstStyle>
            <a:lvl1pPr defTabSz="566674">
              <a:defRPr sz="9506">
                <a:latin typeface="Georgia"/>
                <a:ea typeface="Georgia"/>
                <a:cs typeface="Georgia"/>
                <a:sym typeface="Georgia"/>
              </a:defRPr>
            </a:lvl1pPr>
          </a:lstStyle>
          <a:p>
            <a:pPr/>
            <a:r>
              <a:t>Wisdom 8:19,20 “For I was a witty child, and had a good spirit. Yea rather, being good, I came into a body undefiled.” </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2 Maccabbees 12:43 &quot;And making a gathering, he sent twelve thousand drachms of silver to Jerusalem for sacrifice to be offered for the sins of the dead, thinking well and religiously concerning the resurrection.”"/>
          <p:cNvSpPr txBox="1"/>
          <p:nvPr>
            <p:ph type="title"/>
          </p:nvPr>
        </p:nvSpPr>
        <p:spPr>
          <a:xfrm>
            <a:off x="671909" y="677531"/>
            <a:ext cx="11842421" cy="8398538"/>
          </a:xfrm>
          <a:prstGeom prst="rect">
            <a:avLst/>
          </a:prstGeom>
        </p:spPr>
        <p:txBody>
          <a:bodyPr/>
          <a:lstStyle>
            <a:lvl1pPr defTabSz="420624">
              <a:defRPr sz="7056">
                <a:latin typeface="Georgia"/>
                <a:ea typeface="Georgia"/>
                <a:cs typeface="Georgia"/>
                <a:sym typeface="Georgia"/>
              </a:defRPr>
            </a:lvl1pPr>
          </a:lstStyle>
          <a:p>
            <a:pPr/>
            <a:r>
              <a:t>2 Maccabbees 12:43 "And making a gathering, he sent twelve thousand drachms of silver to Jerusalem for sacrifice to be offered for the sins of the dead, thinking well and religiously concerning the resurrection.”</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2 Maccabbees 12:44-46 “For if he had not hoped that the that were slain should rise again, it would have seemed superfluous and vain to pray for the dead, 45 And because he considered that the who had fallen asleep with godliness, had great grace laid up for them. 46 It is therefore a holy and wholesome thought to pray for the dead, that they may be loosed from sins.”"/>
          <p:cNvSpPr txBox="1"/>
          <p:nvPr>
            <p:ph type="title"/>
          </p:nvPr>
        </p:nvSpPr>
        <p:spPr>
          <a:xfrm>
            <a:off x="671909" y="677531"/>
            <a:ext cx="11842421" cy="8398538"/>
          </a:xfrm>
          <a:prstGeom prst="rect">
            <a:avLst/>
          </a:prstGeom>
        </p:spPr>
        <p:txBody>
          <a:bodyPr/>
          <a:lstStyle>
            <a:lvl1pPr defTabSz="224027">
              <a:defRPr sz="5194">
                <a:latin typeface="Georgia"/>
                <a:ea typeface="Georgia"/>
                <a:cs typeface="Georgia"/>
                <a:sym typeface="Georgia"/>
              </a:defRPr>
            </a:lvl1pPr>
          </a:lstStyle>
          <a:p>
            <a:pPr/>
            <a:r>
              <a:t>2 Maccabbees 12:44-46 “For if he had not hoped that the that were slain should rise again, it would have seemed superfluous and vain to pray for the dead, 45 And because he considered that the who had fallen asleep with godliness, had great grace laid up for them. 46 It is therefore a holy and wholesome thought to pray for the dead, that they may be loosed from sins.”</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Judith 1:5 &quot;Now in the twelfth year of his reign, Nabuchodonosor, king of the Assyrians, who reigned in Ninive the great city, fought against Arphaxad and overcame him.”…"/>
          <p:cNvSpPr txBox="1"/>
          <p:nvPr>
            <p:ph type="title"/>
          </p:nvPr>
        </p:nvSpPr>
        <p:spPr>
          <a:xfrm>
            <a:off x="671909" y="677531"/>
            <a:ext cx="11842421" cy="8398538"/>
          </a:xfrm>
          <a:prstGeom prst="rect">
            <a:avLst/>
          </a:prstGeom>
        </p:spPr>
        <p:txBody>
          <a:bodyPr/>
          <a:lstStyle/>
          <a:p>
            <a:pPr defTabSz="338835">
              <a:defRPr sz="5684">
                <a:latin typeface="Georgia"/>
                <a:ea typeface="Georgia"/>
                <a:cs typeface="Georgia"/>
                <a:sym typeface="Georgia"/>
              </a:defRPr>
            </a:pPr>
            <a:r>
              <a:t>Judith 1:5 "Now in the twelfth year of his reign, Nabuchodonosor, king of the Assyrians, who reigned in Ninive the great city, fought against Arphaxad and overcame him.”</a:t>
            </a:r>
          </a:p>
          <a:p>
            <a:pPr defTabSz="338835">
              <a:defRPr sz="5684">
                <a:latin typeface="Georgia"/>
                <a:ea typeface="Georgia"/>
                <a:cs typeface="Georgia"/>
                <a:sym typeface="Georgia"/>
              </a:defRPr>
            </a:pPr>
          </a:p>
          <a:p>
            <a:pPr defTabSz="338835">
              <a:defRPr sz="5684">
                <a:latin typeface="Georgia"/>
                <a:ea typeface="Georgia"/>
                <a:cs typeface="Georgia"/>
                <a:sym typeface="Georgia"/>
              </a:defRPr>
            </a:pPr>
            <a:r>
              <a:t>Why does Judith claim Nebuchadnezzar to be the king of the Assyrians when he was the king of the Babylonians?</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Baruch 6:2, &quot;And when you are come into Babylon, you shall be there many years, and for a long time, even to seven generations: and after that I will bring you away from thence with peace.”…"/>
          <p:cNvSpPr txBox="1"/>
          <p:nvPr>
            <p:ph type="title"/>
          </p:nvPr>
        </p:nvSpPr>
        <p:spPr>
          <a:xfrm>
            <a:off x="671909" y="677531"/>
            <a:ext cx="11842421" cy="8398538"/>
          </a:xfrm>
          <a:prstGeom prst="rect">
            <a:avLst/>
          </a:prstGeom>
        </p:spPr>
        <p:txBody>
          <a:bodyPr/>
          <a:lstStyle/>
          <a:p>
            <a:pPr defTabSz="309625">
              <a:defRPr sz="5194">
                <a:latin typeface="Georgia"/>
                <a:ea typeface="Georgia"/>
                <a:cs typeface="Georgia"/>
                <a:sym typeface="Georgia"/>
              </a:defRPr>
            </a:pPr>
          </a:p>
          <a:p>
            <a:pPr defTabSz="309625">
              <a:defRPr sz="5194">
                <a:latin typeface="Georgia"/>
                <a:ea typeface="Georgia"/>
                <a:cs typeface="Georgia"/>
                <a:sym typeface="Georgia"/>
              </a:defRPr>
            </a:pPr>
            <a:r>
              <a:t>Baruch 6:2, "And when you are come into Babylon, you shall be there many years, and for a long time, even to seven generations: and after that I will bring you away from thence with peace.”</a:t>
            </a:r>
          </a:p>
          <a:p>
            <a:pPr defTabSz="309625">
              <a:defRPr sz="5194">
                <a:latin typeface="Georgia"/>
                <a:ea typeface="Georgia"/>
                <a:cs typeface="Georgia"/>
                <a:sym typeface="Georgia"/>
              </a:defRPr>
            </a:pPr>
          </a:p>
          <a:p>
            <a:pPr defTabSz="309625">
              <a:defRPr sz="5194">
                <a:latin typeface="Georgia"/>
                <a:ea typeface="Georgia"/>
                <a:cs typeface="Georgia"/>
                <a:sym typeface="Georgia"/>
              </a:defRPr>
            </a:pPr>
            <a:r>
              <a:t>Jeremiah 25:11 says the Jews would serve in Babylon for 70 years while Baruch says seven generations.  Why the difference?</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Sirach (Ben Sira) 40:29-30 “My son, in thy lifetime be not indigent: for it is better to die than to want. 30 The life of him that looketh toward another man's table is not to be counted a life: for he feedeth his soul with another man's meat.”"/>
          <p:cNvSpPr txBox="1"/>
          <p:nvPr>
            <p:ph type="title"/>
          </p:nvPr>
        </p:nvSpPr>
        <p:spPr>
          <a:xfrm>
            <a:off x="671909" y="677531"/>
            <a:ext cx="11842421" cy="8398538"/>
          </a:xfrm>
          <a:prstGeom prst="rect">
            <a:avLst/>
          </a:prstGeom>
        </p:spPr>
        <p:txBody>
          <a:bodyPr/>
          <a:lstStyle>
            <a:lvl1pPr defTabSz="391414">
              <a:defRPr sz="6566">
                <a:latin typeface="Georgia"/>
                <a:ea typeface="Georgia"/>
                <a:cs typeface="Georgia"/>
                <a:sym typeface="Georgia"/>
              </a:defRPr>
            </a:lvl1pPr>
          </a:lstStyle>
          <a:p>
            <a:pPr/>
            <a:r>
              <a:t>Sirach (Ben Sira) 40:29-30 “My son, in thy lifetime be not indigent: for it is better to die than to want. 30 The life of him that looketh toward another man's table is not to be counted a life: for he feedeth his soul with another man's meat.”</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WHY IS THE CATHOLIC BIBLE DIFFERENT THAN OTHERS?…"/>
          <p:cNvSpPr txBox="1"/>
          <p:nvPr>
            <p:ph type="title"/>
          </p:nvPr>
        </p:nvSpPr>
        <p:spPr>
          <a:xfrm>
            <a:off x="671909" y="677531"/>
            <a:ext cx="11842421" cy="8398538"/>
          </a:xfrm>
          <a:prstGeom prst="rect">
            <a:avLst/>
          </a:prstGeom>
        </p:spPr>
        <p:txBody>
          <a:bodyPr/>
          <a:lstStyle/>
          <a:p>
            <a:pPr defTabSz="301752">
              <a:defRPr b="1" sz="7260">
                <a:latin typeface="Georgia"/>
                <a:ea typeface="Georgia"/>
                <a:cs typeface="Georgia"/>
                <a:sym typeface="Georgia"/>
              </a:defRPr>
            </a:pPr>
            <a:r>
              <a:t>WHY IS THE CATHOLIC BIBLE DIFFERENT THAN OTHERS?</a:t>
            </a:r>
          </a:p>
          <a:p>
            <a:pPr defTabSz="301752">
              <a:defRPr b="1" sz="7260">
                <a:latin typeface="Georgia"/>
                <a:ea typeface="Georgia"/>
                <a:cs typeface="Georgia"/>
                <a:sym typeface="Georgia"/>
              </a:defRPr>
            </a:pPr>
            <a:r>
              <a:t>IS THE DEUTEROCANON/APOCRYPHA TRUSTWORTHY?</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You should divorce if your wife does not obey you] Sirach 25:35-36 “If she walk not at thy hand, she will confound thee in the sight of thy enemies. 36 Cut her off from thy flesh, lest she always abuse thee.”"/>
          <p:cNvSpPr txBox="1"/>
          <p:nvPr>
            <p:ph type="title"/>
          </p:nvPr>
        </p:nvSpPr>
        <p:spPr>
          <a:xfrm>
            <a:off x="671909" y="677531"/>
            <a:ext cx="11842421" cy="8398538"/>
          </a:xfrm>
          <a:prstGeom prst="rect">
            <a:avLst/>
          </a:prstGeom>
        </p:spPr>
        <p:txBody>
          <a:bodyPr/>
          <a:lstStyle>
            <a:lvl1pPr defTabSz="420624">
              <a:defRPr sz="7056">
                <a:latin typeface="Georgia"/>
                <a:ea typeface="Georgia"/>
                <a:cs typeface="Georgia"/>
                <a:sym typeface="Georgia"/>
              </a:defRPr>
            </a:lvl1pPr>
          </a:lstStyle>
          <a:p>
            <a:pPr/>
            <a:r>
              <a:t>[You should divorce if your wife does not obey you] Sirach 25:35-36 “If she walk not at thy hand, she will confound thee in the sight of thy enemies. 36 Cut her off from thy flesh, lest she always abuse thee.”</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Jeremiah took the tabernacle of the ark to a cave in the mountain Moses saw Canaan. 2 Maccabees 2:1-16"/>
          <p:cNvSpPr txBox="1"/>
          <p:nvPr>
            <p:ph type="title"/>
          </p:nvPr>
        </p:nvSpPr>
        <p:spPr>
          <a:xfrm>
            <a:off x="671909" y="677531"/>
            <a:ext cx="11842421" cy="8398538"/>
          </a:xfrm>
          <a:prstGeom prst="rect">
            <a:avLst/>
          </a:prstGeom>
        </p:spPr>
        <p:txBody>
          <a:bodyPr/>
          <a:lstStyle>
            <a:lvl1pPr defTabSz="566674">
              <a:defRPr sz="9506">
                <a:latin typeface="Georgia"/>
                <a:ea typeface="Georgia"/>
                <a:cs typeface="Georgia"/>
                <a:sym typeface="Georgia"/>
              </a:defRPr>
            </a:lvl1pPr>
          </a:lstStyle>
          <a:p>
            <a:pPr/>
            <a:r>
              <a:t>Jeremiah took the tabernacle of the ark to a cave in the mountain Moses saw Canaan. 2 Maccabees 2:1-16</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Four Reasons the Apocrypha/Deuterocanon Should Not Be In the Bible…"/>
          <p:cNvSpPr txBox="1"/>
          <p:nvPr>
            <p:ph type="title"/>
          </p:nvPr>
        </p:nvSpPr>
        <p:spPr>
          <a:xfrm>
            <a:off x="671909" y="677531"/>
            <a:ext cx="11842421" cy="8398538"/>
          </a:xfrm>
          <a:prstGeom prst="rect">
            <a:avLst/>
          </a:prstGeom>
        </p:spPr>
        <p:txBody>
          <a:bodyPr/>
          <a:lstStyle/>
          <a:p>
            <a:pPr defTabSz="338835">
              <a:defRPr sz="5684">
                <a:latin typeface="Georgia"/>
                <a:ea typeface="Georgia"/>
                <a:cs typeface="Georgia"/>
                <a:sym typeface="Georgia"/>
              </a:defRPr>
            </a:pPr>
            <a:r>
              <a:t>Four Reasons the Apocrypha/Deuterocanon Should Not Be In the Bible</a:t>
            </a:r>
          </a:p>
          <a:p>
            <a:pPr defTabSz="338835">
              <a:defRPr sz="5684">
                <a:latin typeface="Georgia"/>
                <a:ea typeface="Georgia"/>
                <a:cs typeface="Georgia"/>
                <a:sym typeface="Georgia"/>
              </a:defRPr>
            </a:pPr>
            <a:r>
              <a:t>From: www.biblicaltraining.org/library/canon-scripture-wayne-grudem</a:t>
            </a:r>
          </a:p>
          <a:p>
            <a:pPr defTabSz="338835">
              <a:defRPr sz="5684">
                <a:latin typeface="Georgia"/>
                <a:ea typeface="Georgia"/>
                <a:cs typeface="Georgia"/>
                <a:sym typeface="Georgia"/>
              </a:defRPr>
            </a:pPr>
          </a:p>
          <a:p>
            <a:pPr defTabSz="338835">
              <a:defRPr sz="5684">
                <a:latin typeface="Georgia"/>
                <a:ea typeface="Georgia"/>
                <a:cs typeface="Georgia"/>
                <a:sym typeface="Georgia"/>
              </a:defRPr>
            </a:pPr>
            <a:r>
              <a:t>1) they do not claim for themselves the same kind of authority as the Old Testament writings; </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2)  they were not regarded as God’s words by the Jewish people from whom they originated;…"/>
          <p:cNvSpPr txBox="1"/>
          <p:nvPr>
            <p:ph type="title"/>
          </p:nvPr>
        </p:nvSpPr>
        <p:spPr>
          <a:xfrm>
            <a:off x="671909" y="677531"/>
            <a:ext cx="11842421" cy="8398538"/>
          </a:xfrm>
          <a:prstGeom prst="rect">
            <a:avLst/>
          </a:prstGeom>
        </p:spPr>
        <p:txBody>
          <a:bodyPr/>
          <a:lstStyle/>
          <a:p>
            <a:pPr defTabSz="420624">
              <a:defRPr sz="7056">
                <a:latin typeface="Georgia"/>
                <a:ea typeface="Georgia"/>
                <a:cs typeface="Georgia"/>
                <a:sym typeface="Georgia"/>
              </a:defRPr>
            </a:pPr>
            <a:r>
              <a:t>2)  they were not regarded as God’s words by the Jewish people from whom they originated; </a:t>
            </a:r>
          </a:p>
          <a:p>
            <a:pPr defTabSz="420624">
              <a:defRPr sz="7056">
                <a:latin typeface="Georgia"/>
                <a:ea typeface="Georgia"/>
                <a:cs typeface="Georgia"/>
                <a:sym typeface="Georgia"/>
              </a:defRPr>
            </a:pPr>
          </a:p>
          <a:p>
            <a:pPr defTabSz="420624">
              <a:defRPr sz="7056">
                <a:latin typeface="Georgia"/>
                <a:ea typeface="Georgia"/>
                <a:cs typeface="Georgia"/>
                <a:sym typeface="Georgia"/>
              </a:defRPr>
            </a:pPr>
            <a:r>
              <a:t>3)  they were not considered to be Scripture by Jesus or the New Testament authors</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4)  they contain teachings inconsistent with the rest of the Bible."/>
          <p:cNvSpPr txBox="1"/>
          <p:nvPr>
            <p:ph type="title"/>
          </p:nvPr>
        </p:nvSpPr>
        <p:spPr>
          <a:xfrm>
            <a:off x="671909" y="677531"/>
            <a:ext cx="11842421" cy="8398538"/>
          </a:xfrm>
          <a:prstGeom prst="rect">
            <a:avLst/>
          </a:prstGeom>
        </p:spPr>
        <p:txBody>
          <a:bodyPr/>
          <a:lstStyle>
            <a:lvl1pPr>
              <a:defRPr sz="9800">
                <a:latin typeface="Georgia"/>
                <a:ea typeface="Georgia"/>
                <a:cs typeface="Georgia"/>
                <a:sym typeface="Georgia"/>
              </a:defRPr>
            </a:lvl1pPr>
          </a:lstStyle>
          <a:p>
            <a:pPr/>
            <a:r>
              <a:t>4)  they contain teachings inconsistent with the rest of the Bible.</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A Brief History of the Canon of the Bible"/>
          <p:cNvSpPr txBox="1"/>
          <p:nvPr>
            <p:ph type="title"/>
          </p:nvPr>
        </p:nvSpPr>
        <p:spPr>
          <a:xfrm>
            <a:off x="671909" y="677531"/>
            <a:ext cx="11842421" cy="8398538"/>
          </a:xfrm>
          <a:prstGeom prst="rect">
            <a:avLst/>
          </a:prstGeom>
        </p:spPr>
        <p:txBody>
          <a:bodyPr/>
          <a:lstStyle>
            <a:lvl1pPr>
              <a:defRPr sz="9800">
                <a:latin typeface="Georgia"/>
                <a:ea typeface="Georgia"/>
                <a:cs typeface="Georgia"/>
                <a:sym typeface="Georgia"/>
              </a:defRPr>
            </a:lvl1pPr>
          </a:lstStyle>
          <a:p>
            <a:pPr/>
            <a:r>
              <a:t>A Brief History of the Canon of the Bible</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Cr 1 Clement (of Rome) (16 pgs) 96/98 A.D.…"/>
          <p:cNvSpPr txBox="1"/>
          <p:nvPr>
            <p:ph type="title"/>
          </p:nvPr>
        </p:nvSpPr>
        <p:spPr>
          <a:xfrm>
            <a:off x="671909" y="677531"/>
            <a:ext cx="11842421" cy="8398538"/>
          </a:xfrm>
          <a:prstGeom prst="rect">
            <a:avLst/>
          </a:prstGeom>
        </p:spPr>
        <p:txBody>
          <a:bodyPr numCol="2" spcCol="592120" anchor="t"/>
          <a:lstStyle/>
          <a:p>
            <a:pPr algn="l" defTabSz="457200">
              <a:defRPr sz="1600">
                <a:latin typeface="Georgia"/>
                <a:ea typeface="Georgia"/>
                <a:cs typeface="Georgia"/>
                <a:sym typeface="Georgia"/>
              </a:defRPr>
            </a:pPr>
            <a:r>
              <a:t>Cr 1 Clement (of Rome) (16 pgs) 96/98 A.D.</a:t>
            </a:r>
          </a:p>
          <a:p>
            <a:pPr algn="l" defTabSz="457200">
              <a:defRPr sz="1500">
                <a:latin typeface="Georgia"/>
                <a:ea typeface="Georgia"/>
                <a:cs typeface="Georgia"/>
                <a:sym typeface="Georgia"/>
              </a:defRPr>
            </a:pPr>
            <a:r>
              <a:t>Ba Epistle of Barnabas (13 pgs) c.100 A.D.</a:t>
            </a:r>
          </a:p>
          <a:p>
            <a:pPr algn="l" defTabSz="457200">
              <a:defRPr sz="1500">
                <a:latin typeface="Georgia"/>
                <a:ea typeface="Georgia"/>
                <a:cs typeface="Georgia"/>
                <a:sym typeface="Georgia"/>
              </a:defRPr>
            </a:pPr>
            <a:r>
              <a:t>Ig Ignatius (21 pgs) c.110-117 A.D.</a:t>
            </a:r>
          </a:p>
          <a:p>
            <a:pPr algn="l" defTabSz="457200">
              <a:defRPr sz="1500">
                <a:latin typeface="Georgia"/>
                <a:ea typeface="Georgia"/>
                <a:cs typeface="Georgia"/>
                <a:sym typeface="Georgia"/>
              </a:defRPr>
            </a:pPr>
            <a:r>
              <a:t>Pa Papias disciple of John (3 pgs) 110-113 A.D.</a:t>
            </a:r>
          </a:p>
          <a:p>
            <a:pPr algn="l" defTabSz="457200">
              <a:defRPr sz="1500">
                <a:latin typeface="Georgia"/>
                <a:ea typeface="Georgia"/>
                <a:cs typeface="Georgia"/>
                <a:sym typeface="Georgia"/>
              </a:defRPr>
            </a:pPr>
            <a:r>
              <a:t>Di Didache (Teach. of 12 Disc.)(6 pgs) before 125 A.D.</a:t>
            </a:r>
          </a:p>
          <a:p>
            <a:pPr algn="l" defTabSz="457200">
              <a:defRPr sz="1500">
                <a:latin typeface="Georgia"/>
                <a:ea typeface="Georgia"/>
                <a:cs typeface="Georgia"/>
                <a:sym typeface="Georgia"/>
              </a:defRPr>
            </a:pPr>
            <a:r>
              <a:t>Dg (anonymous) to Diognetus (6 pgs) c.130 A.D.</a:t>
            </a:r>
          </a:p>
          <a:p>
            <a:pPr algn="l" defTabSz="457200">
              <a:defRPr sz="1500">
                <a:latin typeface="Georgia"/>
                <a:ea typeface="Georgia"/>
                <a:cs typeface="Georgia"/>
                <a:sym typeface="Georgia"/>
              </a:defRPr>
            </a:pPr>
            <a:r>
              <a:t>Po Polycarp, disciple of John (4 pgs) c.150 A.D.</a:t>
            </a:r>
          </a:p>
          <a:p>
            <a:pPr algn="l" defTabSz="457200">
              <a:defRPr sz="1500">
                <a:latin typeface="Georgia"/>
                <a:ea typeface="Georgia"/>
                <a:cs typeface="Georgia"/>
                <a:sym typeface="Georgia"/>
              </a:defRPr>
            </a:pPr>
            <a:r>
              <a:t>Jm Justin Martyr (119 pgs) c.138-165 A.D.</a:t>
            </a:r>
          </a:p>
          <a:p>
            <a:pPr algn="l" defTabSz="457200">
              <a:defRPr sz="1500">
                <a:latin typeface="Georgia"/>
                <a:ea typeface="Georgia"/>
                <a:cs typeface="Georgia"/>
                <a:sym typeface="Georgia"/>
              </a:defRPr>
            </a:pPr>
            <a:r>
              <a:t>He Shepherd of Hermas (47 pgs) 160 A.D.</a:t>
            </a:r>
          </a:p>
          <a:p>
            <a:pPr algn="l" defTabSz="457200">
              <a:defRPr sz="1500">
                <a:latin typeface="Georgia"/>
                <a:ea typeface="Georgia"/>
                <a:cs typeface="Georgia"/>
                <a:sym typeface="Georgia"/>
              </a:defRPr>
            </a:pPr>
            <a:r>
              <a:t>Th Theophilus [Antioch] (33 pgs) 168-181/188 A.D.</a:t>
            </a:r>
          </a:p>
          <a:p>
            <a:pPr algn="l" defTabSz="457200">
              <a:defRPr sz="1500">
                <a:latin typeface="Georgia"/>
                <a:ea typeface="Georgia"/>
                <a:cs typeface="Georgia"/>
                <a:sym typeface="Georgia"/>
              </a:defRPr>
            </a:pPr>
            <a:r>
              <a:t>Me Melito of Sardis (11 pgs) 170-177 A.D.</a:t>
            </a:r>
          </a:p>
          <a:p>
            <a:pPr algn="l" defTabSz="457200">
              <a:defRPr sz="1500">
                <a:latin typeface="Georgia"/>
                <a:ea typeface="Georgia"/>
                <a:cs typeface="Georgia"/>
                <a:sym typeface="Georgia"/>
              </a:defRPr>
            </a:pPr>
            <a:r>
              <a:t>Ae Athenagoras (34 pgs) c.177 A.D.</a:t>
            </a:r>
          </a:p>
          <a:p>
            <a:pPr algn="l" defTabSz="457200">
              <a:defRPr sz="1500">
                <a:latin typeface="Georgia"/>
                <a:ea typeface="Georgia"/>
                <a:cs typeface="Georgia"/>
                <a:sym typeface="Georgia"/>
              </a:defRPr>
            </a:pPr>
            <a:r>
              <a:t>Ir Irenaeus (264 pgs) 182-188 A.D.</a:t>
            </a:r>
          </a:p>
          <a:p>
            <a:pPr algn="l" defTabSz="457200">
              <a:defRPr sz="1500">
                <a:latin typeface="Georgia"/>
                <a:ea typeface="Georgia"/>
                <a:cs typeface="Georgia"/>
                <a:sym typeface="Georgia"/>
              </a:defRPr>
            </a:pPr>
            <a:r>
              <a:t>Ca Clement of Alexan. (424 pgs) 193-217/220 A.D.</a:t>
            </a:r>
          </a:p>
          <a:p>
            <a:pPr algn="l" defTabSz="457200">
              <a:defRPr sz="1500">
                <a:latin typeface="Georgia"/>
                <a:ea typeface="Georgia"/>
                <a:cs typeface="Georgia"/>
                <a:sym typeface="Georgia"/>
              </a:defRPr>
            </a:pPr>
          </a:p>
          <a:p>
            <a:pPr algn="l" defTabSz="457200">
              <a:defRPr sz="1500">
                <a:latin typeface="Georgia"/>
                <a:ea typeface="Georgia"/>
                <a:cs typeface="Georgia"/>
                <a:sym typeface="Georgia"/>
              </a:defRPr>
            </a:pPr>
            <a:r>
              <a:t>Te Tertullian [Rome] (854 pgs) 200-220 A.D.</a:t>
            </a:r>
          </a:p>
          <a:p>
            <a:pPr algn="l" defTabSz="457200">
              <a:defRPr sz="1500">
                <a:latin typeface="Georgia"/>
                <a:ea typeface="Georgia"/>
                <a:cs typeface="Georgia"/>
                <a:sym typeface="Georgia"/>
              </a:defRPr>
            </a:pPr>
            <a:r>
              <a:t>Hi Hippolytus, (233 pgs) 225-235/6 A.D.</a:t>
            </a:r>
          </a:p>
          <a:p>
            <a:pPr algn="l" defTabSz="457200">
              <a:defRPr sz="1500">
                <a:latin typeface="Georgia"/>
                <a:ea typeface="Georgia"/>
                <a:cs typeface="Georgia"/>
                <a:sym typeface="Georgia"/>
              </a:defRPr>
            </a:pPr>
            <a:r>
              <a:t>Or Origen (622 pgs) 230-254 A.D.</a:t>
            </a:r>
          </a:p>
          <a:p>
            <a:pPr algn="l" defTabSz="457200">
              <a:defRPr sz="1500">
                <a:latin typeface="Georgia"/>
                <a:ea typeface="Georgia"/>
                <a:cs typeface="Georgia"/>
                <a:sym typeface="Georgia"/>
              </a:defRPr>
            </a:pPr>
            <a:r>
              <a:t>Nv Novatian (39 pgs) 250-257 A.D.</a:t>
            </a:r>
          </a:p>
          <a:p>
            <a:pPr algn="l" defTabSz="457200">
              <a:defRPr sz="1500">
                <a:latin typeface="Georgia"/>
                <a:ea typeface="Georgia"/>
                <a:cs typeface="Georgia"/>
                <a:sym typeface="Georgia"/>
              </a:defRPr>
            </a:pPr>
            <a:r>
              <a:t>an Anonymous against Novatian(7 pgs) c.255 A.D.</a:t>
            </a:r>
          </a:p>
          <a:p>
            <a:pPr algn="l" defTabSz="457200">
              <a:defRPr sz="1500">
                <a:latin typeface="Georgia"/>
                <a:ea typeface="Georgia"/>
                <a:cs typeface="Georgia"/>
                <a:sym typeface="Georgia"/>
              </a:defRPr>
            </a:pPr>
            <a:r>
              <a:t>And Treatise on Rebaptism (11 pgs)</a:t>
            </a:r>
          </a:p>
          <a:p>
            <a:pPr algn="l" defTabSz="457200">
              <a:defRPr sz="1500">
                <a:latin typeface="Georgia"/>
                <a:ea typeface="Georgia"/>
                <a:cs typeface="Georgia"/>
                <a:sym typeface="Georgia"/>
              </a:defRPr>
            </a:pPr>
            <a:r>
              <a:t>Cp Cyprian and friends (270 pgs) 248-258 A.D.</a:t>
            </a:r>
          </a:p>
          <a:p>
            <a:pPr algn="l" defTabSz="457200">
              <a:defRPr sz="1500">
                <a:latin typeface="Georgia"/>
                <a:ea typeface="Georgia"/>
                <a:cs typeface="Georgia"/>
                <a:sym typeface="Georgia"/>
              </a:defRPr>
            </a:pPr>
            <a:r>
              <a:t>Not shown are Bardesan (154-230) [ref. to Gen] or Julius Africanus (232-245 A.D.). [Neh,Dan by name, allude Ex]</a:t>
            </a:r>
          </a:p>
          <a:p>
            <a:pPr lvl="1" indent="665018" algn="l" defTabSz="457200">
              <a:defRPr sz="1500">
                <a:latin typeface="Georgia"/>
                <a:ea typeface="Georgia"/>
                <a:cs typeface="Georgia"/>
                <a:sym typeface="Georgia"/>
              </a:defRPr>
            </a:pPr>
          </a:p>
          <a:p>
            <a:pPr lvl="1" indent="665018" algn="l" defTabSz="457200">
              <a:defRPr sz="1500">
                <a:latin typeface="Georgia"/>
                <a:ea typeface="Georgia"/>
                <a:cs typeface="Georgia"/>
                <a:sym typeface="Georgia"/>
              </a:defRPr>
            </a:pPr>
            <a:r>
              <a:t>W = Books or quotes mentioned by name or by writer</a:t>
            </a:r>
          </a:p>
          <a:p>
            <a:pPr lvl="1" indent="665018" algn="l" defTabSz="457200">
              <a:defRPr sz="1500">
                <a:latin typeface="Georgia"/>
                <a:ea typeface="Georgia"/>
                <a:cs typeface="Georgia"/>
                <a:sym typeface="Georgia"/>
              </a:defRPr>
            </a:pPr>
            <a:r>
              <a:t>G = Mentioned as words of God + quoted</a:t>
            </a:r>
          </a:p>
          <a:p>
            <a:pPr lvl="1" indent="665018" algn="l" defTabSz="457200">
              <a:defRPr sz="1500">
                <a:latin typeface="Georgia"/>
                <a:ea typeface="Georgia"/>
                <a:cs typeface="Georgia"/>
                <a:sym typeface="Georgia"/>
              </a:defRPr>
            </a:pPr>
            <a:r>
              <a:t>B = Mentioned as scripture or quoted + "it is written"</a:t>
            </a:r>
          </a:p>
          <a:p>
            <a:pPr lvl="1" indent="665018" algn="l" defTabSz="457200">
              <a:defRPr sz="1500">
                <a:latin typeface="Georgia"/>
                <a:ea typeface="Georgia"/>
                <a:cs typeface="Georgia"/>
                <a:sym typeface="Georgia"/>
              </a:defRPr>
            </a:pPr>
            <a:r>
              <a:t>Q = quote of 1 or more verses. 1/2 = quote of 1/2 a verse</a:t>
            </a:r>
          </a:p>
          <a:p>
            <a:pPr lvl="1" indent="665018" algn="l" defTabSz="457200">
              <a:defRPr sz="1500">
                <a:latin typeface="Georgia"/>
                <a:ea typeface="Georgia"/>
                <a:cs typeface="Georgia"/>
                <a:sym typeface="Georgia"/>
              </a:defRPr>
            </a:pPr>
            <a:r>
              <a:t>A = Allusion. - = no reference</a:t>
            </a:r>
          </a:p>
        </p:txBody>
      </p:sp>
      <p:pic>
        <p:nvPicPr>
          <p:cNvPr id="171" name="Screen Shot 2020-02-11 at 1.00.12 PM.png" descr="Screen Shot 2020-02-11 at 1.00.12 PM.png"/>
          <p:cNvPicPr>
            <a:picLocks noChangeAspect="1"/>
          </p:cNvPicPr>
          <p:nvPr/>
        </p:nvPicPr>
        <p:blipFill>
          <a:blip r:embed="rId2">
            <a:extLst/>
          </a:blip>
          <a:stretch>
            <a:fillRect/>
          </a:stretch>
        </p:blipFill>
        <p:spPr>
          <a:xfrm>
            <a:off x="658531" y="4171576"/>
            <a:ext cx="8626932" cy="4905510"/>
          </a:xfrm>
          <a:prstGeom prst="rect">
            <a:avLst/>
          </a:prstGeom>
          <a:ln w="12700">
            <a:miter lim="400000"/>
          </a:ln>
        </p:spPr>
      </p:pic>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Disputed Books of the Old Testament…"/>
          <p:cNvSpPr txBox="1"/>
          <p:nvPr>
            <p:ph type="title"/>
          </p:nvPr>
        </p:nvSpPr>
        <p:spPr>
          <a:xfrm>
            <a:off x="671909" y="677531"/>
            <a:ext cx="11842421" cy="8398538"/>
          </a:xfrm>
          <a:prstGeom prst="rect">
            <a:avLst/>
          </a:prstGeom>
        </p:spPr>
        <p:txBody>
          <a:bodyPr numCol="2" spcCol="592120"/>
          <a:lstStyle/>
          <a:p>
            <a:pPr algn="l">
              <a:defRPr b="1" sz="2000">
                <a:latin typeface="Georgia"/>
                <a:ea typeface="Georgia"/>
                <a:cs typeface="Georgia"/>
                <a:sym typeface="Georgia"/>
              </a:defRPr>
            </a:pPr>
            <a:r>
              <a:t>Disputed Books of the Old Testament</a:t>
            </a:r>
          </a:p>
          <a:p>
            <a:pPr algn="l">
              <a:defRPr sz="2000">
                <a:latin typeface="Georgia"/>
                <a:ea typeface="Georgia"/>
                <a:cs typeface="Georgia"/>
                <a:sym typeface="Georgia"/>
              </a:defRPr>
            </a:pPr>
            <a:r>
              <a:t>The table shows which of the disputed Old Testament books are included in Christian catalogs of canonical books up to the eighth century. </a:t>
            </a:r>
          </a:p>
          <a:p>
            <a:pPr algn="l">
              <a:defRPr sz="2000">
                <a:latin typeface="Georgia"/>
                <a:ea typeface="Georgia"/>
                <a:cs typeface="Georgia"/>
                <a:sym typeface="Georgia"/>
              </a:defRPr>
            </a:pPr>
          </a:p>
          <a:p>
            <a:pPr algn="l">
              <a:defRPr sz="2000">
                <a:latin typeface="Georgia"/>
                <a:ea typeface="Georgia"/>
                <a:cs typeface="Georgia"/>
                <a:sym typeface="Georgia"/>
              </a:defRPr>
            </a:pPr>
            <a:r>
              <a:t>Y indicates that the book is plainly listed as Holy Scripture; </a:t>
            </a:r>
          </a:p>
          <a:p>
            <a:pPr algn="l">
              <a:defRPr sz="2000">
                <a:latin typeface="Georgia"/>
                <a:ea typeface="Georgia"/>
                <a:cs typeface="Georgia"/>
                <a:sym typeface="Georgia"/>
              </a:defRPr>
            </a:pPr>
          </a:p>
          <a:p>
            <a:pPr algn="l">
              <a:defRPr sz="2000">
                <a:latin typeface="Georgia"/>
                <a:ea typeface="Georgia"/>
                <a:cs typeface="Georgia"/>
                <a:sym typeface="Georgia"/>
              </a:defRPr>
            </a:pPr>
            <a:r>
              <a:t>N indicates that it is placed in an inferior class of books; </a:t>
            </a:r>
          </a:p>
          <a:p>
            <a:pPr algn="l">
              <a:defRPr sz="2000">
                <a:latin typeface="Georgia"/>
                <a:ea typeface="Georgia"/>
                <a:cs typeface="Georgia"/>
                <a:sym typeface="Georgia"/>
              </a:defRPr>
            </a:pPr>
          </a:p>
          <a:p>
            <a:pPr algn="l">
              <a:defRPr sz="2000">
                <a:latin typeface="Georgia"/>
                <a:ea typeface="Georgia"/>
                <a:cs typeface="Georgia"/>
                <a:sym typeface="Georgia"/>
              </a:defRPr>
            </a:pPr>
            <a:r>
              <a:t>M indicates that the terminology of the author may be construed as a reference to the book as Holy Scripture. </a:t>
            </a:r>
          </a:p>
          <a:p>
            <a:pPr algn="l">
              <a:defRPr sz="2000">
                <a:latin typeface="Georgia"/>
                <a:ea typeface="Georgia"/>
                <a:cs typeface="Georgia"/>
                <a:sym typeface="Georgia"/>
              </a:defRPr>
            </a:pPr>
          </a:p>
          <a:p>
            <a:pPr algn="l">
              <a:defRPr sz="2000">
                <a:latin typeface="Georgia"/>
                <a:ea typeface="Georgia"/>
                <a:cs typeface="Georgia"/>
                <a:sym typeface="Georgia"/>
              </a:defRPr>
            </a:pPr>
            <a:r>
              <a:t>An S indicates that the author does not mention the book in his catalog, which implies its rejection. See notes on the authorities below.</a:t>
            </a:r>
          </a:p>
          <a:p>
            <a:pPr algn="l">
              <a:defRPr sz="2000">
                <a:latin typeface="Georgia"/>
                <a:ea typeface="Georgia"/>
                <a:cs typeface="Georgia"/>
                <a:sym typeface="Georgia"/>
              </a:defRPr>
            </a:pPr>
            <a:r>
              <a:t>http://www.bible-researcher.com/canon4.html</a:t>
            </a:r>
          </a:p>
          <a:p>
            <a:pPr algn="l">
              <a:defRPr sz="2000">
                <a:latin typeface="Georgia"/>
                <a:ea typeface="Georgia"/>
                <a:cs typeface="Georgia"/>
                <a:sym typeface="Georgia"/>
              </a:defRPr>
            </a:pPr>
          </a:p>
          <a:p>
            <a:pPr algn="l">
              <a:defRPr sz="2000">
                <a:latin typeface="Georgia"/>
                <a:ea typeface="Georgia"/>
                <a:cs typeface="Georgia"/>
                <a:sym typeface="Georgia"/>
              </a:defRPr>
            </a:pPr>
          </a:p>
          <a:p>
            <a:pPr algn="l">
              <a:defRPr sz="2000">
                <a:latin typeface="Georgia"/>
                <a:ea typeface="Georgia"/>
                <a:cs typeface="Georgia"/>
                <a:sym typeface="Georgia"/>
              </a:defRPr>
            </a:pPr>
            <a:r>
              <a:t>Esth. - Esther </a:t>
            </a:r>
          </a:p>
          <a:p>
            <a:pPr algn="l">
              <a:defRPr sz="2000">
                <a:latin typeface="Georgia"/>
                <a:ea typeface="Georgia"/>
                <a:cs typeface="Georgia"/>
                <a:sym typeface="Georgia"/>
              </a:defRPr>
            </a:pPr>
            <a:r>
              <a:t>Bar. - Baruch </a:t>
            </a:r>
          </a:p>
          <a:p>
            <a:pPr algn="l">
              <a:defRPr sz="2000">
                <a:latin typeface="Georgia"/>
                <a:ea typeface="Georgia"/>
                <a:cs typeface="Georgia"/>
                <a:sym typeface="Georgia"/>
              </a:defRPr>
            </a:pPr>
            <a:r>
              <a:t>Eccl. - Ecclesiasticus </a:t>
            </a:r>
          </a:p>
          <a:p>
            <a:pPr algn="l">
              <a:defRPr sz="2000">
                <a:latin typeface="Georgia"/>
                <a:ea typeface="Georgia"/>
                <a:cs typeface="Georgia"/>
                <a:sym typeface="Georgia"/>
              </a:defRPr>
            </a:pPr>
            <a:r>
              <a:t>Wisd. - Wisdom of Solomon </a:t>
            </a:r>
          </a:p>
          <a:p>
            <a:pPr algn="l">
              <a:defRPr sz="2000">
                <a:latin typeface="Georgia"/>
                <a:ea typeface="Georgia"/>
                <a:cs typeface="Georgia"/>
                <a:sym typeface="Georgia"/>
              </a:defRPr>
            </a:pPr>
            <a:r>
              <a:t>Tob. - Tobit </a:t>
            </a:r>
          </a:p>
          <a:p>
            <a:pPr algn="l">
              <a:defRPr sz="2000">
                <a:latin typeface="Georgia"/>
                <a:ea typeface="Georgia"/>
                <a:cs typeface="Georgia"/>
                <a:sym typeface="Georgia"/>
              </a:defRPr>
            </a:pPr>
            <a:r>
              <a:t>Jud. - Judith </a:t>
            </a:r>
          </a:p>
          <a:p>
            <a:pPr algn="l">
              <a:defRPr sz="2000">
                <a:latin typeface="Georgia"/>
                <a:ea typeface="Georgia"/>
                <a:cs typeface="Georgia"/>
                <a:sym typeface="Georgia"/>
              </a:defRPr>
            </a:pPr>
            <a:r>
              <a:t>Mac. - First and Second Maccabees</a:t>
            </a:r>
          </a:p>
        </p:txBody>
      </p:sp>
      <p:pic>
        <p:nvPicPr>
          <p:cNvPr id="174" name="Screen Shot 2020-02-11 at 2.24.18 PM.png" descr="Screen Shot 2020-02-11 at 2.24.18 PM.png"/>
          <p:cNvPicPr>
            <a:picLocks noChangeAspect="1"/>
          </p:cNvPicPr>
          <p:nvPr/>
        </p:nvPicPr>
        <p:blipFill>
          <a:blip r:embed="rId2">
            <a:extLst/>
          </a:blip>
          <a:stretch>
            <a:fillRect/>
          </a:stretch>
        </p:blipFill>
        <p:spPr>
          <a:xfrm>
            <a:off x="6929977" y="653743"/>
            <a:ext cx="5470312" cy="8398538"/>
          </a:xfrm>
          <a:prstGeom prst="rect">
            <a:avLst/>
          </a:prstGeom>
          <a:ln w="12700">
            <a:miter lim="400000"/>
          </a:ln>
        </p:spPr>
      </p:pic>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WHY IS THE CATHOLIC BIBLE DIFFERENT THAN OTHERS?…"/>
          <p:cNvSpPr txBox="1"/>
          <p:nvPr>
            <p:ph type="title"/>
          </p:nvPr>
        </p:nvSpPr>
        <p:spPr>
          <a:xfrm>
            <a:off x="671909" y="677531"/>
            <a:ext cx="11842421" cy="8398538"/>
          </a:xfrm>
          <a:prstGeom prst="rect">
            <a:avLst/>
          </a:prstGeom>
        </p:spPr>
        <p:txBody>
          <a:bodyPr/>
          <a:lstStyle/>
          <a:p>
            <a:pPr defTabSz="484886">
              <a:defRPr sz="8133">
                <a:latin typeface="Georgia"/>
                <a:ea typeface="Georgia"/>
                <a:cs typeface="Georgia"/>
                <a:sym typeface="Georgia"/>
              </a:defRPr>
            </a:pPr>
            <a:r>
              <a:t>WHY IS THE CATHOLIC BIBLE DIFFERENT THAN OTHERS?</a:t>
            </a:r>
          </a:p>
          <a:p>
            <a:pPr defTabSz="484886">
              <a:defRPr sz="8133">
                <a:latin typeface="Georgia"/>
                <a:ea typeface="Georgia"/>
                <a:cs typeface="Georgia"/>
                <a:sym typeface="Georgia"/>
              </a:defRPr>
            </a:pPr>
            <a:r>
              <a:t>IS THE DEUTEROCANON/APOCRYPHA TRUSTWORTHY?</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79"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Tobit, Judith…1 and 2 Maccabees…Wisdom, Sirach (Ecclesiasticus)…Baruch”…"/>
          <p:cNvSpPr txBox="1"/>
          <p:nvPr>
            <p:ph type="title"/>
          </p:nvPr>
        </p:nvSpPr>
        <p:spPr>
          <a:xfrm>
            <a:off x="671909" y="677531"/>
            <a:ext cx="11842421" cy="8398538"/>
          </a:xfrm>
          <a:prstGeom prst="rect">
            <a:avLst/>
          </a:prstGeom>
        </p:spPr>
        <p:txBody>
          <a:bodyPr/>
          <a:lstStyle/>
          <a:p>
            <a:pPr defTabSz="344677">
              <a:defRPr sz="7375">
                <a:latin typeface="Georgia"/>
                <a:ea typeface="Georgia"/>
                <a:cs typeface="Georgia"/>
                <a:sym typeface="Georgia"/>
              </a:defRPr>
            </a:pPr>
            <a:r>
              <a:t>“Tobit, Judith…1 and 2 Maccabees…Wisdom, Sirach (Ecclesiasticus)…Baruch”</a:t>
            </a:r>
          </a:p>
          <a:p>
            <a:pPr defTabSz="344677">
              <a:defRPr sz="7375">
                <a:latin typeface="Georgia"/>
                <a:ea typeface="Georgia"/>
                <a:cs typeface="Georgia"/>
                <a:sym typeface="Georgia"/>
              </a:defRPr>
            </a:pPr>
            <a:r>
              <a:t> (CCC 120)</a:t>
            </a:r>
          </a:p>
          <a:p>
            <a:pPr defTabSz="344677">
              <a:defRPr sz="7375">
                <a:latin typeface="Georgia"/>
                <a:ea typeface="Georgia"/>
                <a:cs typeface="Georgia"/>
                <a:sym typeface="Georgia"/>
              </a:defRPr>
            </a:pPr>
          </a:p>
          <a:p>
            <a:pPr defTabSz="344677">
              <a:defRPr sz="7375">
                <a:latin typeface="Georgia"/>
                <a:ea typeface="Georgia"/>
                <a:cs typeface="Georgia"/>
                <a:sym typeface="Georgia"/>
              </a:defRPr>
            </a:pPr>
            <a:r>
              <a:t>+ Esther &amp; Daniel Additions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READ THE APOCRYPHA FOR YOURSELF HERE: www.biblestudytools.com/rhe/…"/>
          <p:cNvSpPr txBox="1"/>
          <p:nvPr>
            <p:ph type="title"/>
          </p:nvPr>
        </p:nvSpPr>
        <p:spPr>
          <a:xfrm>
            <a:off x="671909" y="677531"/>
            <a:ext cx="11842421" cy="8398538"/>
          </a:xfrm>
          <a:prstGeom prst="rect">
            <a:avLst/>
          </a:prstGeom>
        </p:spPr>
        <p:txBody>
          <a:bodyPr/>
          <a:lstStyle/>
          <a:p>
            <a:pPr defTabSz="292607">
              <a:defRPr sz="7040">
                <a:latin typeface="Georgia"/>
                <a:ea typeface="Georgia"/>
                <a:cs typeface="Georgia"/>
                <a:sym typeface="Georgia"/>
              </a:defRPr>
            </a:pPr>
            <a:r>
              <a:rPr b="1"/>
              <a:t>READ THE APOCRYPHA FOR YOURSELF HERE: www.biblestudytools.com/rhe/ </a:t>
            </a:r>
            <a:endParaRPr b="1"/>
          </a:p>
          <a:p>
            <a:pPr defTabSz="292607">
              <a:defRPr sz="7040">
                <a:latin typeface="Georgia"/>
                <a:ea typeface="Georgia"/>
                <a:cs typeface="Georgia"/>
                <a:sym typeface="Georgia"/>
              </a:defRPr>
            </a:pPr>
            <a:endParaRPr b="1"/>
          </a:p>
          <a:p>
            <a:pPr defTabSz="292607">
              <a:defRPr sz="7040">
                <a:latin typeface="Georgia"/>
                <a:ea typeface="Georgia"/>
                <a:cs typeface="Georgia"/>
                <a:sym typeface="Georgia"/>
              </a:defRPr>
            </a:pPr>
            <a:r>
              <a:rPr b="1"/>
              <a:t>Problematic passages of The Deuterocanon to Consider:</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Tobit 6:5-7 &quot;And the angel, answering, said to him: If thou put a little piece of its heart upon coals, the smoke thereof driveth away all kind of devils, either from man or from woman, so that they come no more to them.”"/>
          <p:cNvSpPr txBox="1"/>
          <p:nvPr>
            <p:ph type="title"/>
          </p:nvPr>
        </p:nvSpPr>
        <p:spPr>
          <a:xfrm>
            <a:off x="671909" y="677531"/>
            <a:ext cx="11842421" cy="8398538"/>
          </a:xfrm>
          <a:prstGeom prst="rect">
            <a:avLst/>
          </a:prstGeom>
        </p:spPr>
        <p:txBody>
          <a:bodyPr/>
          <a:lstStyle>
            <a:lvl1pPr defTabSz="356362">
              <a:defRPr b="1" sz="6283">
                <a:latin typeface="Georgia"/>
                <a:ea typeface="Georgia"/>
                <a:cs typeface="Georgia"/>
                <a:sym typeface="Georgia"/>
              </a:defRPr>
            </a:lvl1pPr>
          </a:lstStyle>
          <a:p>
            <a:pPr>
              <a:defRPr b="0"/>
            </a:pPr>
            <a:r>
              <a:rPr b="1"/>
              <a:t>Tobit 6:5-7 "And the angel, answering, said to him: If thou put a little piece of its heart upon coals, the smoke thereof driveth away all kind of devils, either from man or from woman, so that they come no more to them.”</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This practice of burning the fish’s guts to drive the demonic away is identical to witchcraft.  Is there any biblical justification for it?…"/>
          <p:cNvSpPr txBox="1"/>
          <p:nvPr>
            <p:ph type="title"/>
          </p:nvPr>
        </p:nvSpPr>
        <p:spPr>
          <a:xfrm>
            <a:off x="671909" y="677531"/>
            <a:ext cx="11842421" cy="8398538"/>
          </a:xfrm>
          <a:prstGeom prst="rect">
            <a:avLst/>
          </a:prstGeom>
        </p:spPr>
        <p:txBody>
          <a:bodyPr/>
          <a:lstStyle/>
          <a:p>
            <a:pPr defTabSz="233679">
              <a:defRPr sz="4320">
                <a:latin typeface="Georgia"/>
                <a:ea typeface="Georgia"/>
                <a:cs typeface="Georgia"/>
                <a:sym typeface="Georgia"/>
              </a:defRPr>
            </a:pPr>
            <a:r>
              <a:rPr b="1"/>
              <a:t>This practice of burning the fish’s guts to drive the demonic away is identical to witchcraft.  Is there any biblical justification for it?</a:t>
            </a:r>
            <a:endParaRPr b="1"/>
          </a:p>
          <a:p>
            <a:pPr defTabSz="233679">
              <a:defRPr sz="4320">
                <a:latin typeface="Georgia"/>
                <a:ea typeface="Georgia"/>
                <a:cs typeface="Georgia"/>
                <a:sym typeface="Georgia"/>
              </a:defRPr>
            </a:pPr>
            <a:endParaRPr b="1"/>
          </a:p>
          <a:p>
            <a:pPr defTabSz="233679">
              <a:defRPr sz="4320">
                <a:latin typeface="Georgia"/>
                <a:ea typeface="Georgia"/>
                <a:cs typeface="Georgia"/>
                <a:sym typeface="Georgia"/>
              </a:defRPr>
            </a:pPr>
            <a:r>
              <a:rPr b="1"/>
              <a:t>Deuteronomy 18:9–14 "There shall not be found among you anyone who burns his son or his daughter as an offering, anyone who practices divination or tells fortunes or interprets omens, or a sorcerer [11] or a charmer or a medium or a necromancer or one who inquires of the dead,</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Tobit 4:11 &quot;For alms deliver from all sin, and from death, and will not suffer the soul to go into darkness.&quot;…"/>
          <p:cNvSpPr txBox="1"/>
          <p:nvPr>
            <p:ph type="title"/>
          </p:nvPr>
        </p:nvSpPr>
        <p:spPr>
          <a:xfrm>
            <a:off x="671909" y="677531"/>
            <a:ext cx="11842421" cy="8398538"/>
          </a:xfrm>
          <a:prstGeom prst="rect">
            <a:avLst/>
          </a:prstGeom>
        </p:spPr>
        <p:txBody>
          <a:bodyPr/>
          <a:lstStyle/>
          <a:p>
            <a:pPr defTabSz="338835">
              <a:defRPr sz="5684">
                <a:latin typeface="Georgia"/>
                <a:ea typeface="Georgia"/>
                <a:cs typeface="Georgia"/>
                <a:sym typeface="Georgia"/>
              </a:defRPr>
            </a:pPr>
            <a:r>
              <a:rPr b="1"/>
              <a:t>Tobit 4:11 "For alms deliver from all sin, and from death, and will not suffer the soul to go into darkness."  </a:t>
            </a:r>
            <a:endParaRPr b="1"/>
          </a:p>
          <a:p>
            <a:pPr defTabSz="338835">
              <a:defRPr sz="5684">
                <a:latin typeface="Georgia"/>
                <a:ea typeface="Georgia"/>
                <a:cs typeface="Georgia"/>
                <a:sym typeface="Georgia"/>
              </a:defRPr>
            </a:pPr>
            <a:endParaRPr b="1"/>
          </a:p>
          <a:p>
            <a:pPr defTabSz="338835">
              <a:defRPr sz="5684">
                <a:latin typeface="Georgia"/>
                <a:ea typeface="Georgia"/>
                <a:cs typeface="Georgia"/>
                <a:sym typeface="Georgia"/>
              </a:defRPr>
            </a:pPr>
            <a:r>
              <a:rPr b="1"/>
              <a:t>Tobit 12:9 "For alms delivereth from death, and the same is that which purgeth away sins, and maketh to find mercy and life everlasting.”</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Sirach 3:3, 30 “Whoso honoureth his father maketh an atonement for his sins...Water will quench a flaming fire; and alms maketh an atonement for sin”"/>
          <p:cNvSpPr txBox="1"/>
          <p:nvPr>
            <p:ph type="title"/>
          </p:nvPr>
        </p:nvSpPr>
        <p:spPr>
          <a:xfrm>
            <a:off x="671909" y="677531"/>
            <a:ext cx="11842421" cy="8398538"/>
          </a:xfrm>
          <a:prstGeom prst="rect">
            <a:avLst/>
          </a:prstGeom>
        </p:spPr>
        <p:txBody>
          <a:bodyPr/>
          <a:lstStyle>
            <a:lvl1pPr defTabSz="449833">
              <a:defRPr b="1" sz="8008">
                <a:latin typeface="Georgia"/>
                <a:ea typeface="Georgia"/>
                <a:cs typeface="Georgia"/>
                <a:sym typeface="Georgia"/>
              </a:defRPr>
            </a:lvl1pPr>
          </a:lstStyle>
          <a:p>
            <a:pPr>
              <a:defRPr b="0"/>
            </a:pPr>
            <a:r>
              <a:rPr b="1"/>
              <a:t>Sirach 3:3, 30 “Whoso honoureth his father maketh an atonement for his sins...Water will quench a flaming fire; and alms maketh an atonement for sin”</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Does giving make an “atonement for sin” or “purgeth away sins”?  Isn’t that contrary to 1 John 1:7 and Hebrews 9:14 &amp; 22?"/>
          <p:cNvSpPr txBox="1"/>
          <p:nvPr>
            <p:ph type="title"/>
          </p:nvPr>
        </p:nvSpPr>
        <p:spPr>
          <a:xfrm>
            <a:off x="671909" y="677531"/>
            <a:ext cx="11842421" cy="8398538"/>
          </a:xfrm>
          <a:prstGeom prst="rect">
            <a:avLst/>
          </a:prstGeom>
        </p:spPr>
        <p:txBody>
          <a:bodyPr/>
          <a:lstStyle>
            <a:lvl1pPr defTabSz="554990">
              <a:defRPr sz="9310">
                <a:latin typeface="Georgia"/>
                <a:ea typeface="Georgia"/>
                <a:cs typeface="Georgia"/>
                <a:sym typeface="Georgia"/>
              </a:defRPr>
            </a:lvl1pPr>
          </a:lstStyle>
          <a:p>
            <a:pPr/>
            <a:r>
              <a:t>Does giving make an “atonement for sin” or “purgeth away sins”?  Isn’t that contrary to 1 John 1:7 and Hebrews 9:14 &amp; 22?</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