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Romans 10:13–15 “For ‘everyone who calls on the name of the Lord will be saved.’ [14] How then will they call on him in whom they have not believed? And how are they to believe in him of whom they have never heard? And how are they to hear without someone preaching? [15] And how are they to preach unless they are sent? As it is written, “How beautiful are the feet of those who preach the good news!” (ESV)"/>
          <p:cNvSpPr txBox="1"/>
          <p:nvPr>
            <p:ph type="title"/>
          </p:nvPr>
        </p:nvSpPr>
        <p:spPr>
          <a:xfrm>
            <a:off x="671909" y="677531"/>
            <a:ext cx="11842421" cy="8398538"/>
          </a:xfrm>
          <a:prstGeom prst="rect">
            <a:avLst/>
          </a:prstGeom>
        </p:spPr>
        <p:txBody>
          <a:bodyPr/>
          <a:lstStyle>
            <a:lvl1pPr defTabSz="303783">
              <a:defRPr sz="5096">
                <a:latin typeface="Georgia"/>
                <a:ea typeface="Georgia"/>
                <a:cs typeface="Georgia"/>
                <a:sym typeface="Georgia"/>
              </a:defRPr>
            </a:lvl1pPr>
          </a:lstStyle>
          <a:p>
            <a:pPr/>
            <a:r>
              <a:t>Romans 10:13–15 “For ‘everyone who calls on the name of the Lord will be saved.’ [14] How then will they call on him in whom they have not believed? And how are they to believe in him of whom they have never heard? And how are they to hear without someone preaching? [15] And how are they to preach unless they are sent? As it is written, “How beautiful are the feet of those who preach the good news!”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2 John 9 &quot;Everyone who goes on ahead and does not abide in the teaching of Christ, does not have God. Whoever abides in the teaching has both the Father and the Son.” (ESV)"/>
          <p:cNvSpPr txBox="1"/>
          <p:nvPr>
            <p:ph type="title"/>
          </p:nvPr>
        </p:nvSpPr>
        <p:spPr>
          <a:xfrm>
            <a:off x="671909" y="677531"/>
            <a:ext cx="11842421" cy="8398538"/>
          </a:xfrm>
          <a:prstGeom prst="rect">
            <a:avLst/>
          </a:prstGeom>
        </p:spPr>
        <p:txBody>
          <a:bodyPr/>
          <a:lstStyle>
            <a:lvl1pPr defTabSz="443991">
              <a:defRPr sz="7676">
                <a:latin typeface="Georgia"/>
                <a:ea typeface="Georgia"/>
                <a:cs typeface="Georgia"/>
                <a:sym typeface="Georgia"/>
              </a:defRPr>
            </a:lvl1pPr>
          </a:lstStyle>
          <a:p>
            <a:pPr/>
            <a:r>
              <a:t>2 John 9 "Everyone who goes on ahead and does not abide in the teaching of Christ, does not have God. Whoever abides in the teaching has both the Father and the Son.”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velation 19:16 “On his robe and on his thigh he has a name written, King of kings and Lord of lords” (ESV)"/>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Revelation 19:16 “On his robe and on his thigh he has a name written, King of kings and Lord of lords”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Hebrews 4:14 “Since then we have a great high priest who has passed through the heavens, Jesus, the Son of God, let us hold fast our confession.”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Hebrews 4:14 “Since then we have a great high priest who has passed through the heavens, Jesus, the Son of God, let us hold fast our confession.” (ESV)</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Galatians 3:13 &quot;Christ redeemed us from the curse of the law by becoming a curse for us”"/>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Galatians 3:13 "Christ redeemed us from the curse of the law by becoming a curse for us”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1 Timothy 2:5 &quot;For there is one God, and there is one mediator between God and men, the man Christ Jesus” (ESV)"/>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1 Timothy 2:5 "For there is one God, and there is one mediator between God and men, the man Christ Jesus” (ESV)</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Revelation 5:9–10 “And they sang a new song, saying, ‘Worthy are you to take the scroll and to open its seals, for you were slain, and by your blood you ransomed people for God from every tribe and language and people and nation, [10] and you have made them a kingdom and priests to our God, and they shall reign on the earth.” (ESV)"/>
          <p:cNvSpPr txBox="1"/>
          <p:nvPr>
            <p:ph type="title"/>
          </p:nvPr>
        </p:nvSpPr>
        <p:spPr>
          <a:xfrm>
            <a:off x="671909" y="677531"/>
            <a:ext cx="11842421" cy="8398538"/>
          </a:xfrm>
          <a:prstGeom prst="rect">
            <a:avLst/>
          </a:prstGeom>
        </p:spPr>
        <p:txBody>
          <a:bodyPr/>
          <a:lstStyle>
            <a:lvl1pPr defTabSz="246888">
              <a:defRPr sz="5724">
                <a:latin typeface="Georgia"/>
                <a:ea typeface="Georgia"/>
                <a:cs typeface="Georgia"/>
                <a:sym typeface="Georgia"/>
              </a:defRPr>
            </a:lvl1pPr>
          </a:lstStyle>
          <a:p>
            <a:pPr/>
            <a:r>
              <a:t>Revelation 5:9–10 “And they sang a new song, saying, ‘Worthy are you to take the scroll and to open its seals, for you were slain, and by your blood you ransomed people for God from every tribe and language and people and nation, [10] and you have made them a kingdom and priests to our God, and they shall reign on the earth.” (ESV)</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Colossians 1:18 “And he is the head of the body, the church. He is the beginning, the firstborn from the dead, that in everything he might be preeminent.”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Colossians 1:18 “And he is the head of the body, the church. He is the beginning, the firstborn from the dead, that in everything he might be preeminent.” (ESV)</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See Also:…"/>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t>See Also:</a:t>
            </a:r>
          </a:p>
          <a:p>
            <a:pPr defTabSz="379729">
              <a:defRPr sz="6369">
                <a:latin typeface="Georgia"/>
                <a:ea typeface="Georgia"/>
                <a:cs typeface="Georgia"/>
                <a:sym typeface="Georgia"/>
              </a:defRPr>
            </a:pPr>
            <a:r>
              <a:t>www.TrustworthyWord.com/catholic-scripture-alone  </a:t>
            </a:r>
          </a:p>
          <a:p>
            <a:pPr defTabSz="379729">
              <a:defRPr sz="6369">
                <a:latin typeface="Georgia"/>
                <a:ea typeface="Georgia"/>
                <a:cs typeface="Georgia"/>
                <a:sym typeface="Georgia"/>
              </a:defRPr>
            </a:pPr>
            <a:r>
              <a:t>www.TrustworthyWord.com/catholic-faith-alone  </a:t>
            </a:r>
          </a:p>
          <a:p>
            <a:pPr defTabSz="379729">
              <a:defRPr sz="6369">
                <a:latin typeface="Georgia"/>
                <a:ea typeface="Georgia"/>
                <a:cs typeface="Georgia"/>
                <a:sym typeface="Georgia"/>
              </a:defRPr>
            </a:pPr>
            <a:r>
              <a:t>www.TrustworthyWord.com/catholic-grace-alone  </a:t>
            </a:r>
          </a:p>
          <a:p>
            <a:pPr defTabSz="379729">
              <a:defRPr sz="6369">
                <a:latin typeface="Georgia"/>
                <a:ea typeface="Georgia"/>
                <a:cs typeface="Georgia"/>
                <a:sym typeface="Georgia"/>
              </a:defRPr>
            </a:pPr>
            <a:r>
              <a:t>www.TrustworthyWord.com/catholic-gods-glory-alone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CHRIST…"/>
          <p:cNvSpPr txBox="1"/>
          <p:nvPr>
            <p:ph type="title"/>
          </p:nvPr>
        </p:nvSpPr>
        <p:spPr>
          <a:xfrm>
            <a:off x="671909" y="677531"/>
            <a:ext cx="11842421" cy="8398538"/>
          </a:xfrm>
          <a:prstGeom prst="rect">
            <a:avLst/>
          </a:prstGeom>
        </p:spPr>
        <p:txBody>
          <a:bodyPr/>
          <a:lstStyle/>
          <a:p>
            <a:pPr defTabSz="457200">
              <a:defRPr b="1" sz="11000">
                <a:latin typeface="Georgia"/>
                <a:ea typeface="Georgia"/>
                <a:cs typeface="Georgia"/>
                <a:sym typeface="Georgia"/>
              </a:defRPr>
            </a:pPr>
            <a:r>
              <a:t>CHRIST</a:t>
            </a:r>
          </a:p>
          <a:p>
            <a:pPr defTabSz="457200">
              <a:defRPr sz="11000">
                <a:latin typeface="Georgia"/>
                <a:ea typeface="Georgia"/>
                <a:cs typeface="Georgia"/>
                <a:sym typeface="Georgia"/>
              </a:defRPr>
            </a:pPr>
            <a:r>
              <a:rPr b="1"/>
              <a:t> ALONE</a:t>
            </a:r>
            <a:endParaRPr b="1"/>
          </a:p>
          <a:p>
            <a:pPr defTabSz="457200">
              <a:defRPr sz="11000">
                <a:latin typeface="Georgia"/>
                <a:ea typeface="Georgia"/>
                <a:cs typeface="Georgia"/>
                <a:sym typeface="Georgia"/>
              </a:defRPr>
            </a:pPr>
            <a:endParaRPr b="1"/>
          </a:p>
          <a:p>
            <a:pPr defTabSz="457200">
              <a:defRPr sz="11000">
                <a:latin typeface="Georgia"/>
                <a:ea typeface="Georgia"/>
                <a:cs typeface="Georgia"/>
                <a:sym typeface="Georgia"/>
              </a:defRPr>
            </a:pPr>
            <a:r>
              <a:rPr b="1"/>
              <a:t>Jesus + ____</a:t>
            </a:r>
            <a:endParaRPr b="1"/>
          </a:p>
          <a:p>
            <a:pPr defTabSz="457200">
              <a:defRPr sz="11000">
                <a:latin typeface="Georgia"/>
                <a:ea typeface="Georgia"/>
                <a:cs typeface="Georgia"/>
                <a:sym typeface="Georgia"/>
              </a:defRPr>
            </a:pPr>
            <a:r>
              <a:rPr b="1"/>
              <a:t>= Salvation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hat are the “Five Solas”?"/>
          <p:cNvSpPr txBox="1"/>
          <p:nvPr>
            <p:ph type="title"/>
          </p:nvPr>
        </p:nvSpPr>
        <p:spPr>
          <a:xfrm>
            <a:off x="671909" y="677531"/>
            <a:ext cx="11842421" cy="8398538"/>
          </a:xfrm>
          <a:prstGeom prst="rect">
            <a:avLst/>
          </a:prstGeom>
        </p:spPr>
        <p:txBody>
          <a:bodyPr/>
          <a:lstStyle>
            <a:lvl1pPr defTabSz="457200">
              <a:defRPr b="1" sz="11000">
                <a:latin typeface="Georgia"/>
                <a:ea typeface="Georgia"/>
                <a:cs typeface="Georgia"/>
                <a:sym typeface="Georgia"/>
              </a:defRPr>
            </a:lvl1pPr>
          </a:lstStyle>
          <a:p>
            <a:pPr/>
            <a:r>
              <a:t>What are the “Five Solas”?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59"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1) Scripture…"/>
          <p:cNvSpPr txBox="1"/>
          <p:nvPr>
            <p:ph type="title"/>
          </p:nvPr>
        </p:nvSpPr>
        <p:spPr>
          <a:xfrm>
            <a:off x="671909" y="677531"/>
            <a:ext cx="11842421" cy="8398538"/>
          </a:xfrm>
          <a:prstGeom prst="rect">
            <a:avLst/>
          </a:prstGeom>
        </p:spPr>
        <p:txBody>
          <a:bodyPr/>
          <a:lstStyle/>
          <a:p>
            <a:pPr defTabSz="537463">
              <a:defRPr sz="11500">
                <a:latin typeface="Georgia"/>
                <a:ea typeface="Georgia"/>
                <a:cs typeface="Georgia"/>
                <a:sym typeface="Georgia"/>
              </a:defRPr>
            </a:pPr>
            <a:r>
              <a:t> 1) Scripture </a:t>
            </a:r>
          </a:p>
          <a:p>
            <a:pPr defTabSz="537463">
              <a:defRPr sz="11500">
                <a:latin typeface="Georgia"/>
                <a:ea typeface="Georgia"/>
                <a:cs typeface="Georgia"/>
                <a:sym typeface="Georgia"/>
              </a:defRPr>
            </a:pPr>
            <a:r>
              <a:t>2) Christ </a:t>
            </a:r>
          </a:p>
          <a:p>
            <a:pPr defTabSz="537463">
              <a:defRPr sz="11500">
                <a:latin typeface="Georgia"/>
                <a:ea typeface="Georgia"/>
                <a:cs typeface="Georgia"/>
                <a:sym typeface="Georgia"/>
              </a:defRPr>
            </a:pPr>
            <a:r>
              <a:t>3) Faith </a:t>
            </a:r>
          </a:p>
          <a:p>
            <a:pPr defTabSz="537463">
              <a:defRPr sz="11500">
                <a:latin typeface="Georgia"/>
                <a:ea typeface="Georgia"/>
                <a:cs typeface="Georgia"/>
                <a:sym typeface="Georgia"/>
              </a:defRPr>
            </a:pPr>
            <a:r>
              <a:t>4) Grace</a:t>
            </a:r>
          </a:p>
          <a:p>
            <a:pPr defTabSz="537463">
              <a:defRPr sz="11500">
                <a:latin typeface="Georgia"/>
                <a:ea typeface="Georgia"/>
                <a:cs typeface="Georgia"/>
                <a:sym typeface="Georgia"/>
              </a:defRPr>
            </a:pPr>
            <a:r>
              <a:t>5) God’s Glory</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CHRIST…"/>
          <p:cNvSpPr txBox="1"/>
          <p:nvPr>
            <p:ph type="title"/>
          </p:nvPr>
        </p:nvSpPr>
        <p:spPr>
          <a:xfrm>
            <a:off x="671909" y="677531"/>
            <a:ext cx="11842421" cy="8398538"/>
          </a:xfrm>
          <a:prstGeom prst="rect">
            <a:avLst/>
          </a:prstGeom>
        </p:spPr>
        <p:txBody>
          <a:bodyPr/>
          <a:lstStyle/>
          <a:p>
            <a:pPr defTabSz="457200">
              <a:defRPr b="1" sz="11000">
                <a:latin typeface="Georgia"/>
                <a:ea typeface="Georgia"/>
                <a:cs typeface="Georgia"/>
                <a:sym typeface="Georgia"/>
              </a:defRPr>
            </a:pPr>
            <a:r>
              <a:t>CHRIST</a:t>
            </a:r>
          </a:p>
          <a:p>
            <a:pPr defTabSz="457200">
              <a:defRPr sz="11000">
                <a:latin typeface="Georgia"/>
                <a:ea typeface="Georgia"/>
                <a:cs typeface="Georgia"/>
                <a:sym typeface="Georgia"/>
              </a:defRPr>
            </a:pPr>
            <a:r>
              <a:rPr b="1"/>
              <a:t> ALONE</a:t>
            </a:r>
            <a:endParaRPr b="1"/>
          </a:p>
          <a:p>
            <a:pPr defTabSz="457200">
              <a:defRPr sz="11000">
                <a:latin typeface="Georgia"/>
                <a:ea typeface="Georgia"/>
                <a:cs typeface="Georgia"/>
                <a:sym typeface="Georgia"/>
              </a:defRPr>
            </a:pPr>
            <a:endParaRPr b="1"/>
          </a:p>
          <a:p>
            <a:pPr defTabSz="457200">
              <a:defRPr sz="11000">
                <a:latin typeface="Georgia"/>
                <a:ea typeface="Georgia"/>
                <a:cs typeface="Georgia"/>
                <a:sym typeface="Georgia"/>
              </a:defRPr>
            </a:pPr>
            <a:r>
              <a:rPr b="1"/>
              <a:t>Jesus + ____</a:t>
            </a:r>
            <a:endParaRPr b="1"/>
          </a:p>
          <a:p>
            <a:pPr defTabSz="457200">
              <a:defRPr sz="11000">
                <a:latin typeface="Georgia"/>
                <a:ea typeface="Georgia"/>
                <a:cs typeface="Georgia"/>
                <a:sym typeface="Georgia"/>
              </a:defRPr>
            </a:pPr>
            <a:r>
              <a:rPr b="1"/>
              <a:t>= Salvation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John 1:14 “And the Word became flesh and dwelt among us, and we have seen his glory, glory as of the only Son from the Father, full of grace and truth.” (ESV)"/>
          <p:cNvSpPr txBox="1"/>
          <p:nvPr>
            <p:ph type="title"/>
          </p:nvPr>
        </p:nvSpPr>
        <p:spPr>
          <a:xfrm>
            <a:off x="671909" y="677531"/>
            <a:ext cx="11842421" cy="8398538"/>
          </a:xfrm>
          <a:prstGeom prst="rect">
            <a:avLst/>
          </a:prstGeom>
        </p:spPr>
        <p:txBody>
          <a:bodyPr/>
          <a:lstStyle>
            <a:lvl1pPr defTabSz="461518">
              <a:defRPr sz="8137">
                <a:latin typeface="Georgia"/>
                <a:ea typeface="Georgia"/>
                <a:cs typeface="Georgia"/>
                <a:sym typeface="Georgia"/>
              </a:defRPr>
            </a:lvl1pPr>
          </a:lstStyle>
          <a:p>
            <a:pPr/>
            <a:r>
              <a:t>John 1:14 “And the Word became flesh and dwelt among us, and we have seen his glory, glory as of the only Son from the Father, full of grace and truth.” (ESV)</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John 1:17–18 “For the law was given through Moses; grace and truth came through Jesus Christ. [18] No one has ever seen God; the only God, who is at the Father's side, he has made him known.”"/>
          <p:cNvSpPr txBox="1"/>
          <p:nvPr>
            <p:ph type="title"/>
          </p:nvPr>
        </p:nvSpPr>
        <p:spPr>
          <a:xfrm>
            <a:off x="671909" y="677531"/>
            <a:ext cx="11842421" cy="8398538"/>
          </a:xfrm>
          <a:prstGeom prst="rect">
            <a:avLst/>
          </a:prstGeom>
        </p:spPr>
        <p:txBody>
          <a:bodyPr/>
          <a:lstStyle>
            <a:lvl1pPr defTabSz="385572">
              <a:defRPr sz="7128">
                <a:latin typeface="Georgia"/>
                <a:ea typeface="Georgia"/>
                <a:cs typeface="Georgia"/>
                <a:sym typeface="Georgia"/>
              </a:defRPr>
            </a:lvl1pPr>
          </a:lstStyle>
          <a:p>
            <a:pPr/>
            <a:r>
              <a:t>John 1:17–18 “For the law was given through Moses; grace and truth came through Jesus Christ. [18] No one has ever seen God; the only God, who is at the Father's side, he has made him known.”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John 14:6 “Jesus said to him, “I am the way, and the truth, and the life. No one comes to the Father except through me.” (ESV)"/>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John 14:6 “Jesus said to him, “I am the way, and the truth, and the life. No one comes to the Father except through me.” (ESV)</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Acts 4:12 “And there is salvation in no one else, for there is no other name under heaven given among men by which we must be saved.” (ESV)"/>
          <p:cNvSpPr txBox="1"/>
          <p:nvPr>
            <p:ph type="title"/>
          </p:nvPr>
        </p:nvSpPr>
        <p:spPr>
          <a:xfrm>
            <a:off x="671909" y="677531"/>
            <a:ext cx="11842421" cy="8398538"/>
          </a:xfrm>
          <a:prstGeom prst="rect">
            <a:avLst/>
          </a:prstGeom>
        </p:spPr>
        <p:txBody>
          <a:bodyPr/>
          <a:lstStyle>
            <a:lvl1pPr defTabSz="461518">
              <a:defRPr sz="8216">
                <a:latin typeface="Georgia"/>
                <a:ea typeface="Georgia"/>
                <a:cs typeface="Georgia"/>
                <a:sym typeface="Georgia"/>
              </a:defRPr>
            </a:lvl1pPr>
          </a:lstStyle>
          <a:p>
            <a:pPr/>
            <a:r>
              <a:t>Acts 4:12 “And there is salvation in no one else, for there is no other name under heaven given among men by which we must be saved.”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Romans 10:9–10 “because, if you confess with your mouth that Jesus is Lord and believe in your heart that God raised him from the dead, you will be saved. [10] For with the heart one believes and is justified, and with the mouth one confesses and is saved.” (ESV)"/>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Romans 10:9–10 “because, if you confess with your mouth that Jesus is Lord and believe in your heart that God raised him from the dead, you will be saved. [10] For with the heart one believes and is justified, and with the mouth one confesses and is saved.”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