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the Church…sustains the hope of believers by proposing the saints to them as models and intercessors”…"/>
          <p:cNvSpPr txBox="1"/>
          <p:nvPr>
            <p:ph type="title"/>
          </p:nvPr>
        </p:nvSpPr>
        <p:spPr>
          <a:xfrm>
            <a:off x="671909" y="677531"/>
            <a:ext cx="11842421" cy="8398538"/>
          </a:xfrm>
          <a:prstGeom prst="rect">
            <a:avLst/>
          </a:prstGeom>
        </p:spPr>
        <p:txBody>
          <a:bodyPr/>
          <a:lstStyle/>
          <a:p>
            <a:pPr defTabSz="537463">
              <a:defRPr sz="9016">
                <a:latin typeface="Georgia"/>
                <a:ea typeface="Georgia"/>
                <a:cs typeface="Georgia"/>
                <a:sym typeface="Georgia"/>
              </a:defRPr>
            </a:pPr>
            <a:r>
              <a:t>“the Church…sustains the hope of believers by proposing the saints to them as models and intercessors” </a:t>
            </a:r>
          </a:p>
          <a:p>
            <a:pPr defTabSz="537463">
              <a:defRPr sz="9016">
                <a:latin typeface="Georgia"/>
                <a:ea typeface="Georgia"/>
                <a:cs typeface="Georgia"/>
                <a:sym typeface="Georgia"/>
              </a:defRPr>
            </a:pPr>
            <a:r>
              <a:t>(CCC 828)</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Deuteronomy 18:10–12 “There shall not be found among you…a medium or a necromancer or one who inquires of the dead, for whoever does these things is an abomination to the LORD. And because of these abominations the LORD your God is driving them out before you.&quot; (ESV)"/>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Deuteronomy 18:10–12 “There shall not be found among you…a medium or a necromancer or one who inquires of the dead, for whoever does these things is an abomination to the LORD. And because of these abominations the LORD your God is driving them out before you."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Leviticus 19:31 “Do not turn to mediums or necromancers; do not seek them out, and so make yourselves unclean by them: I am the LORD your God.”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Leviticus 19:31 “Do not turn to mediums or necromancers; do not seek them out, and so make yourselves unclean by them: I am the LORD your God.” (ESV)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Isaiah 8:19 &quot;And when they say to you, ‘Inquire of the mediums and the necromancers who chirp and mutter,” should not a people inquire of their God? Should they inquire of the dead on behalf of the living?’” (ESV)"/>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Isaiah 8:19 "And when they say to you, ‘Inquire of the mediums and the necromancers who chirp and mutter,” should not a people inquire of their God? Should they inquire of the dead on behalf of the living?’” (ESV)</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1 Samuel 28:15 “Then Samuel said to Saul, “Why have you disturbed me by bringing me up?”"/>
          <p:cNvSpPr txBox="1"/>
          <p:nvPr>
            <p:ph type="title"/>
          </p:nvPr>
        </p:nvSpPr>
        <p:spPr>
          <a:xfrm>
            <a:off x="671909" y="677531"/>
            <a:ext cx="11842421" cy="8398538"/>
          </a:xfrm>
          <a:prstGeom prst="rect">
            <a:avLst/>
          </a:prstGeom>
        </p:spPr>
        <p:txBody>
          <a:bodyPr/>
          <a:lstStyle>
            <a:lvl1pPr>
              <a:defRPr sz="10100">
                <a:latin typeface="Georgia"/>
                <a:ea typeface="Georgia"/>
                <a:cs typeface="Georgia"/>
                <a:sym typeface="Georgia"/>
              </a:defRPr>
            </a:lvl1pPr>
          </a:lstStyle>
          <a:p>
            <a:pPr/>
            <a:r>
              <a:t>1 Samuel 28:15 “Then Samuel said to Saul, “Why have you disturbed me by bringing me up?”</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Romans 8:26–27 “Likewise the Spirit helps us in our weakness. For we do not know what to pray for as we ought, but the Spirit himself intercedes for us with groanings too deep for words. [27] And he who searches hearts knows what is the mind of the Spirit, because the Spirit intercedes for the saints according to the will of God.” (ESV)"/>
          <p:cNvSpPr txBox="1"/>
          <p:nvPr>
            <p:ph type="title"/>
          </p:nvPr>
        </p:nvSpPr>
        <p:spPr>
          <a:xfrm>
            <a:off x="671909" y="677531"/>
            <a:ext cx="11842421" cy="8398538"/>
          </a:xfrm>
          <a:prstGeom prst="rect">
            <a:avLst/>
          </a:prstGeom>
        </p:spPr>
        <p:txBody>
          <a:bodyPr/>
          <a:lstStyle>
            <a:lvl1pPr defTabSz="327152">
              <a:defRPr sz="5656">
                <a:latin typeface="Georgia"/>
                <a:ea typeface="Georgia"/>
                <a:cs typeface="Georgia"/>
                <a:sym typeface="Georgia"/>
              </a:defRPr>
            </a:lvl1pPr>
          </a:lstStyle>
          <a:p>
            <a:pPr/>
            <a:r>
              <a:t>Romans 8:26–27 “Likewise the Spirit helps us in our weakness. For we do not know what to pray for as we ought, but the Spirit himself intercedes for us with groanings too deep for words. [27] And he who searches hearts knows what is the mind of the Spirit, because the Spirit intercedes for the saints according to the will of God.” (ESV)</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IS IT OK TO PRAY TO ANGELS?"/>
          <p:cNvSpPr txBox="1"/>
          <p:nvPr>
            <p:ph type="title"/>
          </p:nvPr>
        </p:nvSpPr>
        <p:spPr>
          <a:xfrm>
            <a:off x="671909" y="677531"/>
            <a:ext cx="11842421" cy="8398538"/>
          </a:xfrm>
          <a:prstGeom prst="rect">
            <a:avLst/>
          </a:prstGeom>
        </p:spPr>
        <p:txBody>
          <a:bodyPr/>
          <a:lstStyle>
            <a:lvl1pPr>
              <a:defRPr sz="10100">
                <a:latin typeface="Georgia"/>
                <a:ea typeface="Georgia"/>
                <a:cs typeface="Georgia"/>
                <a:sym typeface="Georgia"/>
              </a:defRPr>
            </a:lvl1pPr>
          </a:lstStyle>
          <a:p>
            <a:pPr/>
            <a:r>
              <a:t>IS IT OK TO PRAY TO ANGELS?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the Church…invokes their [the angels] assistance in the funeral…’May the angels lead you into Paradise…she celebrates the memory of certain angels more particularly ? (St. Michael, St. Gabriel, St. Raphael, and the guardian angels’” (CCC 335)"/>
          <p:cNvSpPr txBox="1"/>
          <p:nvPr>
            <p:ph type="title"/>
          </p:nvPr>
        </p:nvSpPr>
        <p:spPr>
          <a:xfrm>
            <a:off x="671909" y="677531"/>
            <a:ext cx="11842421" cy="8398538"/>
          </a:xfrm>
          <a:prstGeom prst="rect">
            <a:avLst/>
          </a:prstGeom>
        </p:spPr>
        <p:txBody>
          <a:bodyPr/>
          <a:lstStyle>
            <a:lvl1pPr defTabSz="368045">
              <a:defRPr sz="6363">
                <a:latin typeface="Georgia"/>
                <a:ea typeface="Georgia"/>
                <a:cs typeface="Georgia"/>
                <a:sym typeface="Georgia"/>
              </a:defRPr>
            </a:lvl1pPr>
          </a:lstStyle>
          <a:p>
            <a:pPr/>
            <a:r>
              <a:t>“the Church…invokes their [the angels] assistance in the funeral…’May the angels lead you into Paradise…she celebrates the memory of certain angels more particularly ? (St. Michael, St. Gabriel, St. Raphael, and the guardian angels’” (CCC 335)</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Beside each believer stands an angel as protector and shepherd leading him to life” (CCC 336)…"/>
          <p:cNvSpPr txBox="1"/>
          <p:nvPr>
            <p:ph type="title"/>
          </p:nvPr>
        </p:nvSpPr>
        <p:spPr>
          <a:xfrm>
            <a:off x="671909" y="677531"/>
            <a:ext cx="11842421" cy="8398538"/>
          </a:xfrm>
          <a:prstGeom prst="rect">
            <a:avLst/>
          </a:prstGeom>
        </p:spPr>
        <p:txBody>
          <a:bodyPr/>
          <a:lstStyle/>
          <a:p>
            <a:pPr defTabSz="373887">
              <a:defRPr sz="6464">
                <a:latin typeface="Georgia"/>
                <a:ea typeface="Georgia"/>
                <a:cs typeface="Georgia"/>
                <a:sym typeface="Georgia"/>
              </a:defRPr>
            </a:pPr>
            <a:r>
              <a:t>“Beside each believer stands an angel as protector and shepherd leading him to life” (CCC 336)</a:t>
            </a:r>
          </a:p>
          <a:p>
            <a:pPr defTabSz="373887">
              <a:defRPr sz="6464">
                <a:latin typeface="Georgia"/>
                <a:ea typeface="Georgia"/>
                <a:cs typeface="Georgia"/>
                <a:sym typeface="Georgia"/>
              </a:defRPr>
            </a:pPr>
          </a:p>
          <a:p>
            <a:pPr defTabSz="373887">
              <a:defRPr sz="6464">
                <a:latin typeface="Georgia"/>
                <a:ea typeface="Georgia"/>
                <a:cs typeface="Georgia"/>
                <a:sym typeface="Georgia"/>
              </a:defRPr>
            </a:pPr>
            <a:r>
              <a:t>“The Church venerates the angels who help her on her earthly pilgrimage and protect every human being.” (CCC 352)</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The Bible does not mention Raphael or particular “guardian” angels assigned to each believe nor does it support praying to them for assistance as prayer is an act of worship and angels refuse worship."/>
          <p:cNvSpPr txBox="1"/>
          <p:nvPr>
            <p:ph type="title"/>
          </p:nvPr>
        </p:nvSpPr>
        <p:spPr>
          <a:xfrm>
            <a:off x="671909" y="677531"/>
            <a:ext cx="11842421" cy="8398538"/>
          </a:xfrm>
          <a:prstGeom prst="rect">
            <a:avLst/>
          </a:prstGeom>
        </p:spPr>
        <p:txBody>
          <a:bodyPr/>
          <a:lstStyle>
            <a:lvl1pPr defTabSz="408940">
              <a:defRPr sz="7069">
                <a:latin typeface="Georgia"/>
                <a:ea typeface="Georgia"/>
                <a:cs typeface="Georgia"/>
                <a:sym typeface="Georgia"/>
              </a:defRPr>
            </a:lvl1pPr>
          </a:lstStyle>
          <a:p>
            <a:pPr/>
            <a:r>
              <a:t>The Bible does not mention Raphael or particular “guardian” angels assigned to each believe nor does it support praying to them for assistance as prayer is an act of worship and angels refuse worship.</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SHOULD WE PRAY TO MARY AND SAINTS?"/>
          <p:cNvSpPr txBox="1"/>
          <p:nvPr>
            <p:ph type="title"/>
          </p:nvPr>
        </p:nvSpPr>
        <p:spPr>
          <a:xfrm>
            <a:off x="671909" y="677531"/>
            <a:ext cx="11842421" cy="8398538"/>
          </a:xfrm>
          <a:prstGeom prst="rect">
            <a:avLst/>
          </a:prstGeom>
        </p:spPr>
        <p:txBody>
          <a:bodyPr/>
          <a:lstStyle>
            <a:lvl1pPr>
              <a:defRPr sz="12500">
                <a:latin typeface="Georgia"/>
                <a:ea typeface="Georgia"/>
                <a:cs typeface="Georgia"/>
                <a:sym typeface="Georgia"/>
              </a:defRPr>
            </a:lvl1pPr>
          </a:lstStyle>
          <a:p>
            <a:pPr/>
            <a:r>
              <a:t>SHOULD WE PRAY TO MARY AND SAINTS?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Why does the book of Tobit give so much attention to angels compared with every other book of the Bible?  Does that concern you about its trustworthiness?  Should it?"/>
          <p:cNvSpPr txBox="1"/>
          <p:nvPr>
            <p:ph type="title"/>
          </p:nvPr>
        </p:nvSpPr>
        <p:spPr>
          <a:xfrm>
            <a:off x="671909" y="677531"/>
            <a:ext cx="11842421" cy="8398538"/>
          </a:xfrm>
          <a:prstGeom prst="rect">
            <a:avLst/>
          </a:prstGeom>
        </p:spPr>
        <p:txBody>
          <a:bodyPr/>
          <a:lstStyle>
            <a:lvl1pPr defTabSz="432308">
              <a:defRPr sz="7474">
                <a:latin typeface="Georgia"/>
                <a:ea typeface="Georgia"/>
                <a:cs typeface="Georgia"/>
                <a:sym typeface="Georgia"/>
              </a:defRPr>
            </a:lvl1pPr>
          </a:lstStyle>
          <a:p>
            <a:pPr/>
            <a:r>
              <a:t>Why does the book of Tobit give so much attention to angels compared with every other book of the Bible?  Does that concern you about its trustworthiness?  Should it?</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Colossians 2:16–19…"/>
          <p:cNvSpPr txBox="1"/>
          <p:nvPr>
            <p:ph type="title"/>
          </p:nvPr>
        </p:nvSpPr>
        <p:spPr>
          <a:xfrm>
            <a:off x="671909" y="677531"/>
            <a:ext cx="11842421" cy="8398538"/>
          </a:xfrm>
          <a:prstGeom prst="rect">
            <a:avLst/>
          </a:prstGeom>
        </p:spPr>
        <p:txBody>
          <a:bodyPr/>
          <a:lstStyle/>
          <a:p>
            <a:pPr defTabSz="549148">
              <a:defRPr sz="9494">
                <a:latin typeface="Georgia"/>
                <a:ea typeface="Georgia"/>
                <a:cs typeface="Georgia"/>
                <a:sym typeface="Georgia"/>
              </a:defRPr>
            </a:pPr>
            <a:r>
              <a:t>Colossians 2:16–19 </a:t>
            </a:r>
          </a:p>
          <a:p>
            <a:pPr defTabSz="549148">
              <a:defRPr sz="9494">
                <a:latin typeface="Georgia"/>
                <a:ea typeface="Georgia"/>
                <a:cs typeface="Georgia"/>
                <a:sym typeface="Georgia"/>
              </a:defRPr>
            </a:pPr>
            <a:r>
              <a:t>“Let no one disqualify you, insisting on asceticism and worship of angels”</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Romans 1:22–25 “they exchanged the truth about God for a lie and worshiped and served the creature rather than the Creator, who is blessed forever! Amen.” (ESV)"/>
          <p:cNvSpPr txBox="1"/>
          <p:nvPr>
            <p:ph type="title"/>
          </p:nvPr>
        </p:nvSpPr>
        <p:spPr>
          <a:xfrm>
            <a:off x="671909" y="677531"/>
            <a:ext cx="11842421" cy="8398538"/>
          </a:xfrm>
          <a:prstGeom prst="rect">
            <a:avLst/>
          </a:prstGeom>
        </p:spPr>
        <p:txBody>
          <a:bodyPr/>
          <a:lstStyle>
            <a:lvl1pPr defTabSz="467359">
              <a:defRPr sz="8080">
                <a:latin typeface="Georgia"/>
                <a:ea typeface="Georgia"/>
                <a:cs typeface="Georgia"/>
                <a:sym typeface="Georgia"/>
              </a:defRPr>
            </a:lvl1pPr>
          </a:lstStyle>
          <a:p>
            <a:pPr/>
            <a:r>
              <a:t>Romans 1:22–25 “they exchanged the truth about God for a lie and worshiped and served the creature rather than the Creator, who is blessed forever! Amen.” (ESV)</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Where does the Bible describe or prescribe praying to Mary, Saints, or Angels?…"/>
          <p:cNvSpPr txBox="1"/>
          <p:nvPr>
            <p:ph type="title"/>
          </p:nvPr>
        </p:nvSpPr>
        <p:spPr>
          <a:xfrm>
            <a:off x="671909" y="677531"/>
            <a:ext cx="11842421" cy="8398538"/>
          </a:xfrm>
          <a:prstGeom prst="rect">
            <a:avLst/>
          </a:prstGeom>
        </p:spPr>
        <p:txBody>
          <a:bodyPr/>
          <a:lstStyle/>
          <a:p>
            <a:pPr defTabSz="350520">
              <a:defRPr sz="6060">
                <a:latin typeface="Georgia"/>
                <a:ea typeface="Georgia"/>
                <a:cs typeface="Georgia"/>
                <a:sym typeface="Georgia"/>
              </a:defRPr>
            </a:pPr>
            <a:r>
              <a:t>Where does the Bible describe or prescribe praying to Mary, Saints, or Angels?</a:t>
            </a:r>
          </a:p>
          <a:p>
            <a:pPr defTabSz="350520">
              <a:defRPr sz="6060">
                <a:latin typeface="Georgia"/>
                <a:ea typeface="Georgia"/>
                <a:cs typeface="Georgia"/>
                <a:sym typeface="Georgia"/>
              </a:defRPr>
            </a:pPr>
          </a:p>
          <a:p>
            <a:pPr defTabSz="350520">
              <a:defRPr sz="6060">
                <a:latin typeface="Georgia"/>
                <a:ea typeface="Georgia"/>
                <a:cs typeface="Georgia"/>
                <a:sym typeface="Georgia"/>
              </a:defRPr>
            </a:pPr>
            <a:r>
              <a:t>Why would we talk to angels when we have the Spirit of God within us, to whom we can speak at anytime?  Is not the God the Holy Spirit more powerful than angels? </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Is it not insulting to ignore the Holy Spirit (whose job is to intercede for us) and instead speak to created beings rather than the Creator?"/>
          <p:cNvSpPr txBox="1"/>
          <p:nvPr>
            <p:ph type="title"/>
          </p:nvPr>
        </p:nvSpPr>
        <p:spPr>
          <a:xfrm>
            <a:off x="671909" y="677531"/>
            <a:ext cx="11842421" cy="8398538"/>
          </a:xfrm>
          <a:prstGeom prst="rect">
            <a:avLst/>
          </a:prstGeom>
        </p:spPr>
        <p:txBody>
          <a:bodyPr/>
          <a:lstStyle>
            <a:lvl1pPr defTabSz="473201">
              <a:defRPr sz="8181">
                <a:latin typeface="Georgia"/>
                <a:ea typeface="Georgia"/>
                <a:cs typeface="Georgia"/>
                <a:sym typeface="Georgia"/>
              </a:defRPr>
            </a:lvl1pPr>
          </a:lstStyle>
          <a:p>
            <a:pPr/>
            <a:r>
              <a:t>Is it not insulting to ignore the Holy Spirit (whose job is to intercede for us) and instead speak to created beings rather than the Creator?</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Why does God give so many warnings about necromancy and mediums like in Isaiah 8:19?"/>
          <p:cNvSpPr txBox="1"/>
          <p:nvPr>
            <p:ph type="title"/>
          </p:nvPr>
        </p:nvSpPr>
        <p:spPr>
          <a:xfrm>
            <a:off x="671909" y="677531"/>
            <a:ext cx="11842421" cy="8398538"/>
          </a:xfrm>
          <a:prstGeom prst="rect">
            <a:avLst/>
          </a:prstGeom>
        </p:spPr>
        <p:txBody>
          <a:bodyPr/>
          <a:lstStyle>
            <a:lvl1pPr>
              <a:defRPr sz="10100">
                <a:latin typeface="Georgia"/>
                <a:ea typeface="Georgia"/>
                <a:cs typeface="Georgia"/>
                <a:sym typeface="Georgia"/>
              </a:defRPr>
            </a:lvl1pPr>
          </a:lstStyle>
          <a:p>
            <a:pPr/>
            <a:r>
              <a:t>Why does God give so many warnings about necromancy and mediums like in Isaiah 8:19?</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Why was Saul’s sin “that he did not seek guidance from the Lord” directly so serious?…"/>
          <p:cNvSpPr txBox="1"/>
          <p:nvPr>
            <p:ph type="title"/>
          </p:nvPr>
        </p:nvSpPr>
        <p:spPr>
          <a:xfrm>
            <a:off x="671909" y="677531"/>
            <a:ext cx="11842421" cy="8398538"/>
          </a:xfrm>
          <a:prstGeom prst="rect">
            <a:avLst/>
          </a:prstGeom>
        </p:spPr>
        <p:txBody>
          <a:bodyPr/>
          <a:lstStyle/>
          <a:p>
            <a:pPr defTabSz="514095">
              <a:defRPr sz="8888">
                <a:latin typeface="Georgia"/>
                <a:ea typeface="Georgia"/>
                <a:cs typeface="Georgia"/>
                <a:sym typeface="Georgia"/>
              </a:defRPr>
            </a:pPr>
            <a:r>
              <a:t>Why was Saul’s sin “that he did not seek guidance from the Lord” directly so serious? </a:t>
            </a:r>
          </a:p>
          <a:p>
            <a:pPr defTabSz="514095">
              <a:defRPr sz="8888">
                <a:latin typeface="Georgia"/>
                <a:ea typeface="Georgia"/>
                <a:cs typeface="Georgia"/>
                <a:sym typeface="Georgia"/>
              </a:defRPr>
            </a:pPr>
            <a:r>
              <a:t>(1 Chronicles 10:13–14)</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When was prayer to Mary, the saints, and angels invented by the Catholic Church?  Why?"/>
          <p:cNvSpPr txBox="1"/>
          <p:nvPr>
            <p:ph type="title"/>
          </p:nvPr>
        </p:nvSpPr>
        <p:spPr>
          <a:xfrm>
            <a:off x="671909" y="677531"/>
            <a:ext cx="11842421" cy="8398538"/>
          </a:xfrm>
          <a:prstGeom prst="rect">
            <a:avLst/>
          </a:prstGeom>
        </p:spPr>
        <p:txBody>
          <a:bodyPr/>
          <a:lstStyle>
            <a:lvl1pPr>
              <a:defRPr sz="10100">
                <a:latin typeface="Georgia"/>
                <a:ea typeface="Georgia"/>
                <a:cs typeface="Georgia"/>
                <a:sym typeface="Georgia"/>
              </a:defRPr>
            </a:lvl1pPr>
          </a:lstStyle>
          <a:p>
            <a:pPr/>
            <a:r>
              <a:t>When was prayer to Mary, the saints, and angels invented by the Catholic Church?  Why?</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75"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Merriam-Webster’s Definitions:…"/>
          <p:cNvSpPr txBox="1"/>
          <p:nvPr>
            <p:ph type="title"/>
          </p:nvPr>
        </p:nvSpPr>
        <p:spPr>
          <a:xfrm>
            <a:off x="671909" y="677531"/>
            <a:ext cx="11842421" cy="8398538"/>
          </a:xfrm>
          <a:prstGeom prst="rect">
            <a:avLst/>
          </a:prstGeom>
        </p:spPr>
        <p:txBody>
          <a:bodyPr/>
          <a:lstStyle/>
          <a:p>
            <a:pPr defTabSz="280415">
              <a:defRPr sz="6000">
                <a:latin typeface="Georgia"/>
                <a:ea typeface="Georgia"/>
                <a:cs typeface="Georgia"/>
                <a:sym typeface="Georgia"/>
              </a:defRPr>
            </a:pPr>
            <a:r>
              <a:t>Merriam-Webster’s Definitions:</a:t>
            </a:r>
          </a:p>
          <a:p>
            <a:pPr defTabSz="280415">
              <a:defRPr sz="6000">
                <a:latin typeface="Georgia"/>
                <a:ea typeface="Georgia"/>
                <a:cs typeface="Georgia"/>
                <a:sym typeface="Georgia"/>
              </a:defRPr>
            </a:pPr>
          </a:p>
          <a:p>
            <a:pPr defTabSz="280415">
              <a:defRPr sz="6000">
                <a:latin typeface="Georgia"/>
                <a:ea typeface="Georgia"/>
                <a:cs typeface="Georgia"/>
                <a:sym typeface="Georgia"/>
              </a:defRPr>
            </a:pPr>
            <a:r>
              <a:t>Necromancy - the practice of talking to the spirits of dead people</a:t>
            </a:r>
          </a:p>
          <a:p>
            <a:pPr defTabSz="280415">
              <a:defRPr sz="6000">
                <a:latin typeface="Georgia"/>
                <a:ea typeface="Georgia"/>
                <a:cs typeface="Georgia"/>
                <a:sym typeface="Georgia"/>
              </a:defRPr>
            </a:pPr>
          </a:p>
          <a:p>
            <a:pPr defTabSz="280415">
              <a:defRPr sz="6000">
                <a:latin typeface="Georgia"/>
                <a:ea typeface="Georgia"/>
                <a:cs typeface="Georgia"/>
                <a:sym typeface="Georgia"/>
              </a:defRPr>
            </a:pPr>
            <a:r>
              <a:t>Medium - a person through whom other persons try to communicate with the spirits of the dead</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We can pray with and to her.  The prayer of the Church is sustained by the prayer of Mary”…"/>
          <p:cNvSpPr txBox="1"/>
          <p:nvPr>
            <p:ph type="title"/>
          </p:nvPr>
        </p:nvSpPr>
        <p:spPr>
          <a:xfrm>
            <a:off x="671909" y="677531"/>
            <a:ext cx="11842421" cy="8398538"/>
          </a:xfrm>
          <a:prstGeom prst="rect">
            <a:avLst/>
          </a:prstGeom>
        </p:spPr>
        <p:txBody>
          <a:bodyPr/>
          <a:lstStyle/>
          <a:p>
            <a:pPr defTabSz="537463">
              <a:defRPr sz="9476">
                <a:latin typeface="Georgia"/>
                <a:ea typeface="Georgia"/>
                <a:cs typeface="Georgia"/>
                <a:sym typeface="Georgia"/>
              </a:defRPr>
            </a:pPr>
            <a:r>
              <a:t>“We can pray with and to her.  The prayer of the Church is sustained by the prayer of Mary” </a:t>
            </a:r>
          </a:p>
          <a:p>
            <a:pPr defTabSz="537463">
              <a:defRPr sz="9476">
                <a:latin typeface="Georgia"/>
                <a:ea typeface="Georgia"/>
                <a:cs typeface="Georgia"/>
                <a:sym typeface="Georgia"/>
              </a:defRPr>
            </a:pPr>
            <a:r>
              <a:t>(CCC 2679)</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e witnesses…especially those whom the Church recognizes as saints…constantly care for those whom have left on the earth.  Their intercession is their most exalted service to God’s plan.  We can and should ask them to intercede for us and for the whole world.” (CCC 2683)"/>
          <p:cNvSpPr txBox="1"/>
          <p:nvPr>
            <p:ph type="title"/>
          </p:nvPr>
        </p:nvSpPr>
        <p:spPr>
          <a:xfrm>
            <a:off x="671909" y="677531"/>
            <a:ext cx="11842421" cy="8398538"/>
          </a:xfrm>
          <a:prstGeom prst="rect">
            <a:avLst/>
          </a:prstGeom>
        </p:spPr>
        <p:txBody>
          <a:bodyPr/>
          <a:lstStyle>
            <a:lvl1pPr defTabSz="356362">
              <a:defRPr sz="6283">
                <a:latin typeface="Georgia"/>
                <a:ea typeface="Georgia"/>
                <a:cs typeface="Georgia"/>
                <a:sym typeface="Georgia"/>
              </a:defRPr>
            </a:lvl1pPr>
          </a:lstStyle>
          <a:p>
            <a:pPr/>
            <a:r>
              <a:t>The witnesses…especially those whom the Church recognizes as saints…constantly care for those whom have left on the earth.  Their intercession is their most exalted service to God’s plan.  We can and should ask them to intercede for us and for the whole world.” (CCC 2683)</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it is a holy and wholesome thought to pray for the dead that they may be loosed from their sins’ she offers suffrages for them”…"/>
          <p:cNvSpPr txBox="1"/>
          <p:nvPr>
            <p:ph type="title"/>
          </p:nvPr>
        </p:nvSpPr>
        <p:spPr>
          <a:xfrm>
            <a:off x="671909" y="677531"/>
            <a:ext cx="11842421" cy="8398538"/>
          </a:xfrm>
          <a:prstGeom prst="rect">
            <a:avLst/>
          </a:prstGeom>
        </p:spPr>
        <p:txBody>
          <a:bodyPr/>
          <a:lstStyle/>
          <a:p>
            <a:pPr defTabSz="443991">
              <a:defRPr sz="8208">
                <a:latin typeface="Georgia"/>
                <a:ea typeface="Georgia"/>
                <a:cs typeface="Georgia"/>
                <a:sym typeface="Georgia"/>
              </a:defRPr>
            </a:pPr>
            <a:r>
              <a:t>“it is a holy and wholesome thought to pray for the dead that they may be loosed from their sins’ she offers suffrages for them” </a:t>
            </a:r>
          </a:p>
          <a:p>
            <a:pPr defTabSz="443991">
              <a:defRPr sz="8208">
                <a:latin typeface="Georgia"/>
                <a:ea typeface="Georgia"/>
                <a:cs typeface="Georgia"/>
                <a:sym typeface="Georgia"/>
              </a:defRPr>
            </a:pPr>
            <a:r>
              <a:t>(CCC 958)</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In prayer, the pilgrim Church is associated with that of the saints, whose intercession she asks” (CCC 2692)"/>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“In prayer, the pilgrim Church is associated with that of the saints, whose intercession she asks” (CCC 2692)</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it is a holy and wholesome thought to pray for the dead that they may be loosed from their sins’ she offers suffrages for them”…"/>
          <p:cNvSpPr txBox="1"/>
          <p:nvPr>
            <p:ph type="title"/>
          </p:nvPr>
        </p:nvSpPr>
        <p:spPr>
          <a:xfrm>
            <a:off x="671909" y="677531"/>
            <a:ext cx="11842421" cy="8398538"/>
          </a:xfrm>
          <a:prstGeom prst="rect">
            <a:avLst/>
          </a:prstGeom>
        </p:spPr>
        <p:txBody>
          <a:bodyPr/>
          <a:lstStyle/>
          <a:p>
            <a:pPr defTabSz="461518">
              <a:defRPr sz="8216">
                <a:latin typeface="Georgia"/>
                <a:ea typeface="Georgia"/>
                <a:cs typeface="Georgia"/>
                <a:sym typeface="Georgia"/>
              </a:defRPr>
            </a:pPr>
            <a:r>
              <a:t>“it is a holy and wholesome thought to pray for the dead that they may be loosed from their sins’ she offers suffrages for them” </a:t>
            </a:r>
          </a:p>
          <a:p>
            <a:pPr defTabSz="461518">
              <a:defRPr sz="8216">
                <a:latin typeface="Georgia"/>
                <a:ea typeface="Georgia"/>
                <a:cs typeface="Georgia"/>
                <a:sym typeface="Georgia"/>
              </a:defRPr>
            </a:pPr>
            <a:r>
              <a:t>(CCC 958)</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The Church encourages us to prepare ourselves for the house of death. … to ask the Mother of God to intercede for us ‘at the hour of our death’ in the Hail Mary; and to entrust ourselves to St. Joseph, the patron of a happy death” (CCC 1014)"/>
          <p:cNvSpPr txBox="1"/>
          <p:nvPr>
            <p:ph type="title"/>
          </p:nvPr>
        </p:nvSpPr>
        <p:spPr>
          <a:xfrm>
            <a:off x="671909" y="677531"/>
            <a:ext cx="11842421" cy="8398538"/>
          </a:xfrm>
          <a:prstGeom prst="rect">
            <a:avLst/>
          </a:prstGeom>
        </p:spPr>
        <p:txBody>
          <a:bodyPr/>
          <a:lstStyle>
            <a:lvl1pPr defTabSz="332993">
              <a:defRPr sz="6554">
                <a:latin typeface="Georgia"/>
                <a:ea typeface="Georgia"/>
                <a:cs typeface="Georgia"/>
                <a:sym typeface="Georgia"/>
              </a:defRPr>
            </a:lvl1pPr>
          </a:lstStyle>
          <a:p>
            <a:pPr/>
            <a:r>
              <a:t>“The Church encourages us to prepare ourselves for the house of death. … to ask the Mother of God to intercede for us ‘at the hour of our death’ in the Hail Mary; and to entrust ourselves to St. Joseph, the patron of a happy death” (CCC 1014)</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