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Some Catholic claims to exclusivism:…"/>
          <p:cNvSpPr txBox="1"/>
          <p:nvPr>
            <p:ph type="title"/>
          </p:nvPr>
        </p:nvSpPr>
        <p:spPr>
          <a:xfrm>
            <a:off x="671909" y="677531"/>
            <a:ext cx="11842421" cy="8398538"/>
          </a:xfrm>
          <a:prstGeom prst="rect">
            <a:avLst/>
          </a:prstGeom>
        </p:spPr>
        <p:txBody>
          <a:bodyPr/>
          <a:lstStyle/>
          <a:p>
            <a:pPr defTabSz="292100">
              <a:defRPr sz="4900">
                <a:latin typeface="Georgia"/>
                <a:ea typeface="Georgia"/>
                <a:cs typeface="Georgia"/>
                <a:sym typeface="Georgia"/>
              </a:defRPr>
            </a:pPr>
            <a:r>
              <a:t>Some Catholic claims to exclusivism:</a:t>
            </a:r>
          </a:p>
          <a:p>
            <a:pPr defTabSz="292100">
              <a:defRPr sz="4900">
                <a:latin typeface="Georgia"/>
                <a:ea typeface="Georgia"/>
                <a:cs typeface="Georgia"/>
                <a:sym typeface="Georgia"/>
              </a:defRPr>
            </a:pPr>
            <a:r>
              <a:t>“The sole Church of Christ [is that] which our Savior, after his Resurrection, entrusted to Peter’s pastoral care, commissioning him and the other apostles to extend and rule it. … This Church, constituted and organized as a society in the present world, subsists in (subsistit in) the Catholic Church, which is governed by the successor of Peter and by the bishops in communion with him.” (CCC 816)</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For it is through Christ’s Catholic Church alone, which is the universal hope toward salvation, that the fullness of the means of salvation can be obtained” (CCC 816)"/>
          <p:cNvSpPr txBox="1"/>
          <p:nvPr>
            <p:ph type="title"/>
          </p:nvPr>
        </p:nvSpPr>
        <p:spPr>
          <a:xfrm>
            <a:off x="671909" y="677531"/>
            <a:ext cx="11842421" cy="8398538"/>
          </a:xfrm>
          <a:prstGeom prst="rect">
            <a:avLst/>
          </a:prstGeom>
        </p:spPr>
        <p:txBody>
          <a:bodyPr/>
          <a:lstStyle>
            <a:lvl1pPr defTabSz="490727">
              <a:defRPr sz="8232">
                <a:latin typeface="Georgia"/>
                <a:ea typeface="Georgia"/>
                <a:cs typeface="Georgia"/>
                <a:sym typeface="Georgia"/>
              </a:defRPr>
            </a:lvl1pPr>
          </a:lstStyle>
          <a:p>
            <a:pPr/>
            <a:r>
              <a:t>“For it is through Christ’s Catholic Church alone, which is the universal hope toward salvation, that the fullness of the means of salvation can be obtained” (CCC 816)</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Just as the office which the Lord confided to Peter alone, as first of the apostles, destined to be transmitted to his successors, is a permanent one, so also endures the office…Hence the Church teaches that ‘the bishops have by divine institution taken the place of the apostles as pastors of the Church, in such wise that whoever listens to them is listening to Christ and whoever despises them despises Christ and him who sent Christ” (CCC 862)"/>
          <p:cNvSpPr txBox="1"/>
          <p:nvPr>
            <p:ph type="title"/>
          </p:nvPr>
        </p:nvSpPr>
        <p:spPr>
          <a:xfrm>
            <a:off x="671909" y="677531"/>
            <a:ext cx="11842421" cy="8398538"/>
          </a:xfrm>
          <a:prstGeom prst="rect">
            <a:avLst/>
          </a:prstGeom>
        </p:spPr>
        <p:txBody>
          <a:bodyPr/>
          <a:lstStyle>
            <a:lvl1pPr defTabSz="280415">
              <a:defRPr sz="4848">
                <a:latin typeface="Georgia"/>
                <a:ea typeface="Georgia"/>
                <a:cs typeface="Georgia"/>
                <a:sym typeface="Georgia"/>
              </a:defRPr>
            </a:lvl1pPr>
          </a:lstStyle>
          <a:p>
            <a:pPr/>
            <a:r>
              <a:t>“Just as the office which the Lord confided to Peter alone, as first of the apostles, destined to be transmitted to his successors, is a permanent one, so also endures the office…Hence the Church teaches that ‘the bishops have by divine institution taken the place of the apostles as pastors of the Church, in such wise that whoever listens to them is listening to Christ and whoever despises them despises Christ and him who sent Christ” (CCC 862)</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They could not be saved who, knowing that the Catholic Church was founded as necessary by God through Christ, would refuse to enter it or to remain in it” (CCC 846)"/>
          <p:cNvSpPr txBox="1"/>
          <p:nvPr>
            <p:ph type="title"/>
          </p:nvPr>
        </p:nvSpPr>
        <p:spPr>
          <a:xfrm>
            <a:off x="671909" y="677531"/>
            <a:ext cx="11842421" cy="8398538"/>
          </a:xfrm>
          <a:prstGeom prst="rect">
            <a:avLst/>
          </a:prstGeom>
        </p:spPr>
        <p:txBody>
          <a:bodyPr/>
          <a:lstStyle>
            <a:lvl1pPr defTabSz="473201">
              <a:defRPr sz="7937">
                <a:latin typeface="Georgia"/>
                <a:ea typeface="Georgia"/>
                <a:cs typeface="Georgia"/>
                <a:sym typeface="Georgia"/>
              </a:defRPr>
            </a:lvl1pPr>
          </a:lstStyle>
          <a:p>
            <a:pPr/>
            <a:r>
              <a:t>“They could not be saved who, knowing that the Catholic Church was founded as necessary by God through Christ, would refuse to enter it or to remain in it” (CCC 846)</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The second precept ‘You shall confess your sins at least once per year’ ensures preparation for the Eucharist by the reception of the sacrament of reconciliation, which continues Baptism’s work of conversion and forgiveness”…"/>
          <p:cNvSpPr txBox="1"/>
          <p:nvPr>
            <p:ph type="title"/>
          </p:nvPr>
        </p:nvSpPr>
        <p:spPr>
          <a:xfrm>
            <a:off x="671909" y="677531"/>
            <a:ext cx="11842421" cy="8398538"/>
          </a:xfrm>
          <a:prstGeom prst="rect">
            <a:avLst/>
          </a:prstGeom>
        </p:spPr>
        <p:txBody>
          <a:bodyPr/>
          <a:lstStyle/>
          <a:p>
            <a:pPr defTabSz="379729">
              <a:defRPr sz="6369">
                <a:latin typeface="Georgia"/>
                <a:ea typeface="Georgia"/>
                <a:cs typeface="Georgia"/>
                <a:sym typeface="Georgia"/>
              </a:defRPr>
            </a:pPr>
            <a:r>
              <a:t>The second precept ‘You shall confess your sins at least once per year’ ensures preparation for the Eucharist by the reception of the sacrament of reconciliation, which continues Baptism’s work of conversion and forgiveness” </a:t>
            </a:r>
          </a:p>
          <a:p>
            <a:pPr defTabSz="379729">
              <a:defRPr sz="6369">
                <a:latin typeface="Georgia"/>
                <a:ea typeface="Georgia"/>
                <a:cs typeface="Georgia"/>
                <a:sym typeface="Georgia"/>
              </a:defRPr>
            </a:pPr>
            <a:r>
              <a:t>(CCC 2042)</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No one can have God as Father who does not have the Church as Mother” (CCC 181)"/>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“No one can have God as Father who does not have the Church as Mother” (CCC 181)</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Reconciliation with the Church is inseparable from reconciliation with God” (CCC 1445)"/>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“Reconciliation with the Church is inseparable from reconciliation with God” (CCC 1445)</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For it is through Christ’s Catholic Church alone, which is the universal hope toward salvation, that the fullness of the means of salvation can be obtained”…"/>
          <p:cNvSpPr txBox="1"/>
          <p:nvPr>
            <p:ph type="title"/>
          </p:nvPr>
        </p:nvSpPr>
        <p:spPr>
          <a:xfrm>
            <a:off x="671909" y="677531"/>
            <a:ext cx="11842421" cy="8398538"/>
          </a:xfrm>
          <a:prstGeom prst="rect">
            <a:avLst/>
          </a:prstGeom>
        </p:spPr>
        <p:txBody>
          <a:bodyPr/>
          <a:lstStyle/>
          <a:p>
            <a:pPr defTabSz="329184">
              <a:defRPr sz="7632">
                <a:latin typeface="Georgia"/>
                <a:ea typeface="Georgia"/>
                <a:cs typeface="Georgia"/>
                <a:sym typeface="Georgia"/>
              </a:defRPr>
            </a:pPr>
            <a:r>
              <a:t>“For it is through Christ’s Catholic Church alone, which is the universal hope toward salvation, that the fullness of the means of salvation can be obtained” </a:t>
            </a:r>
          </a:p>
          <a:p>
            <a:pPr defTabSz="329184">
              <a:defRPr sz="7632">
                <a:latin typeface="Georgia"/>
                <a:ea typeface="Georgia"/>
                <a:cs typeface="Georgia"/>
                <a:sym typeface="Georgia"/>
              </a:defRPr>
            </a:pPr>
            <a:r>
              <a:t>(CCC 816)</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It is clear therefore that, in the supremely wise arrangement of God, sacred Tradition, Sacred Scripture, and the Magisterium of the Church are so connected and associated  that one of them cannot stand without the others.  Working together each in its own way, under the action of the one Holy Spirit, they all contribute effectively to the salvation of souls.” (CCC 95)"/>
          <p:cNvSpPr txBox="1"/>
          <p:nvPr>
            <p:ph type="title"/>
          </p:nvPr>
        </p:nvSpPr>
        <p:spPr>
          <a:xfrm>
            <a:off x="671909" y="677531"/>
            <a:ext cx="11842421" cy="8398538"/>
          </a:xfrm>
          <a:prstGeom prst="rect">
            <a:avLst/>
          </a:prstGeom>
        </p:spPr>
        <p:txBody>
          <a:bodyPr/>
          <a:lstStyle>
            <a:lvl1pPr defTabSz="315468">
              <a:defRPr sz="5292">
                <a:latin typeface="Georgia"/>
                <a:ea typeface="Georgia"/>
                <a:cs typeface="Georgia"/>
                <a:sym typeface="Georgia"/>
              </a:defRPr>
            </a:lvl1pPr>
          </a:lstStyle>
          <a:p>
            <a:pPr/>
            <a:r>
              <a:t>“It is clear therefore that, in the supremely wise arrangement of God, sacred Tradition, Sacred Scripture, and the Magisterium of the Church are so connected and associated  that one of them cannot stand without the others.  Working together each in its own way, under the action of the one Holy Spirit, they all contribute effectively to the salvation of souls.” (CCC 95)</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The task of giving an authentic interpretation of the Word of God, whether in its written form or the form of Tradition, has been entrusted to the living, teaching office of the Church alone”…"/>
          <p:cNvSpPr txBox="1"/>
          <p:nvPr>
            <p:ph type="title"/>
          </p:nvPr>
        </p:nvSpPr>
        <p:spPr>
          <a:xfrm>
            <a:off x="671909" y="677531"/>
            <a:ext cx="11842421" cy="8398538"/>
          </a:xfrm>
          <a:prstGeom prst="rect">
            <a:avLst/>
          </a:prstGeom>
        </p:spPr>
        <p:txBody>
          <a:bodyPr/>
          <a:lstStyle/>
          <a:p>
            <a:pPr defTabSz="414781">
              <a:defRPr sz="6957">
                <a:latin typeface="Georgia"/>
                <a:ea typeface="Georgia"/>
                <a:cs typeface="Georgia"/>
                <a:sym typeface="Georgia"/>
              </a:defRPr>
            </a:pPr>
            <a:r>
              <a:t>“The task of giving an authentic interpretation of the Word of God, whether in its written form or the form of Tradition, has been entrusted to the living, teaching office of the Church alone” </a:t>
            </a:r>
          </a:p>
          <a:p>
            <a:pPr defTabSz="414781">
              <a:defRPr sz="6957">
                <a:latin typeface="Georgia"/>
                <a:ea typeface="Georgia"/>
                <a:cs typeface="Georgia"/>
                <a:sym typeface="Georgia"/>
              </a:defRPr>
            </a:pPr>
            <a:r>
              <a:t>(CCC 85)</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WHO WILL GO TO HEAVEN?…"/>
          <p:cNvSpPr txBox="1"/>
          <p:nvPr>
            <p:ph type="title"/>
          </p:nvPr>
        </p:nvSpPr>
        <p:spPr>
          <a:xfrm>
            <a:off x="671909" y="677531"/>
            <a:ext cx="11842421" cy="8398538"/>
          </a:xfrm>
          <a:prstGeom prst="rect">
            <a:avLst/>
          </a:prstGeom>
        </p:spPr>
        <p:txBody>
          <a:bodyPr/>
          <a:lstStyle/>
          <a:p>
            <a:pPr defTabSz="379729">
              <a:defRPr sz="8125">
                <a:latin typeface="Georgia"/>
                <a:ea typeface="Georgia"/>
                <a:cs typeface="Georgia"/>
                <a:sym typeface="Georgia"/>
              </a:defRPr>
            </a:pPr>
            <a:r>
              <a:t>WHO WILL GO TO HEAVEN?</a:t>
            </a:r>
          </a:p>
          <a:p>
            <a:pPr defTabSz="379729">
              <a:defRPr sz="8125">
                <a:latin typeface="Georgia"/>
                <a:ea typeface="Georgia"/>
                <a:cs typeface="Georgia"/>
                <a:sym typeface="Georgia"/>
              </a:defRPr>
            </a:pPr>
            <a:r>
              <a:t>INTERNAL INCONSISTENCIES:</a:t>
            </a:r>
          </a:p>
          <a:p>
            <a:pPr defTabSz="379729">
              <a:defRPr sz="8125">
                <a:latin typeface="Georgia"/>
                <a:ea typeface="Georgia"/>
                <a:cs typeface="Georgia"/>
                <a:sym typeface="Georgia"/>
              </a:defRPr>
            </a:pPr>
            <a:r>
              <a:t>Exclusivism VS. Inclusivism/Pluralism/Universalism</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the Father willed to call the whole of humanity together into his Son’s Church.  The Church is where humanity must rediscover its unity and salvation.  The Church is ‘the world reconciled.’”…"/>
          <p:cNvSpPr txBox="1"/>
          <p:nvPr>
            <p:ph type="title"/>
          </p:nvPr>
        </p:nvSpPr>
        <p:spPr>
          <a:xfrm>
            <a:off x="671909" y="677531"/>
            <a:ext cx="11842421" cy="8398538"/>
          </a:xfrm>
          <a:prstGeom prst="rect">
            <a:avLst/>
          </a:prstGeom>
        </p:spPr>
        <p:txBody>
          <a:bodyPr/>
          <a:lstStyle/>
          <a:p>
            <a:pPr defTabSz="420624">
              <a:defRPr sz="7056">
                <a:latin typeface="Georgia"/>
                <a:ea typeface="Georgia"/>
                <a:cs typeface="Georgia"/>
                <a:sym typeface="Georgia"/>
              </a:defRPr>
            </a:pPr>
            <a:r>
              <a:t>“the Father willed to call the whole of humanity together into his Son’s Church.  The Church is where humanity must rediscover its unity and salvation.  The Church is ‘the world reconciled.’” </a:t>
            </a:r>
          </a:p>
          <a:p>
            <a:pPr defTabSz="420624">
              <a:defRPr sz="7056">
                <a:latin typeface="Georgia"/>
                <a:ea typeface="Georgia"/>
                <a:cs typeface="Georgia"/>
                <a:sym typeface="Georgia"/>
              </a:defRPr>
            </a:pPr>
            <a:r>
              <a:t>(CCC 845)</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MORAL EXCLUSIVISM vs.…"/>
          <p:cNvSpPr txBox="1"/>
          <p:nvPr>
            <p:ph type="title"/>
          </p:nvPr>
        </p:nvSpPr>
        <p:spPr>
          <a:xfrm>
            <a:off x="671909" y="677531"/>
            <a:ext cx="11842421" cy="8398538"/>
          </a:xfrm>
          <a:prstGeom prst="rect">
            <a:avLst/>
          </a:prstGeom>
        </p:spPr>
        <p:txBody>
          <a:bodyPr/>
          <a:lstStyle/>
          <a:p>
            <a:pPr defTabSz="379729">
              <a:defRPr sz="6369">
                <a:latin typeface="Georgia"/>
                <a:ea typeface="Georgia"/>
                <a:cs typeface="Georgia"/>
                <a:sym typeface="Georgia"/>
              </a:defRPr>
            </a:pPr>
            <a:r>
              <a:t>MORAL EXCLUSIVISM vs.</a:t>
            </a:r>
          </a:p>
          <a:p>
            <a:pPr defTabSz="379729">
              <a:defRPr sz="6369">
                <a:latin typeface="Georgia"/>
                <a:ea typeface="Georgia"/>
                <a:cs typeface="Georgia"/>
                <a:sym typeface="Georgia"/>
              </a:defRPr>
            </a:pPr>
            <a:r>
              <a:t> MORAL INCLUSIVISM: </a:t>
            </a:r>
          </a:p>
          <a:p>
            <a:pPr defTabSz="379729">
              <a:defRPr sz="6369">
                <a:latin typeface="Georgia"/>
                <a:ea typeface="Georgia"/>
                <a:cs typeface="Georgia"/>
                <a:sym typeface="Georgia"/>
              </a:defRPr>
            </a:pPr>
            <a:r>
              <a:t>“to the Church belongs the right always and everywhere to announce moral principles, including those pertaining to the social order, and to make judgments on any human affairs” (CCC 2032)</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Some Catholic claims to…"/>
          <p:cNvSpPr txBox="1"/>
          <p:nvPr>
            <p:ph type="title"/>
          </p:nvPr>
        </p:nvSpPr>
        <p:spPr>
          <a:xfrm>
            <a:off x="671909" y="677531"/>
            <a:ext cx="11842421" cy="8398538"/>
          </a:xfrm>
          <a:prstGeom prst="rect">
            <a:avLst/>
          </a:prstGeom>
        </p:spPr>
        <p:txBody>
          <a:bodyPr/>
          <a:lstStyle/>
          <a:p>
            <a:pPr defTabSz="467359">
              <a:defRPr sz="7840">
                <a:latin typeface="Georgia"/>
                <a:ea typeface="Georgia"/>
                <a:cs typeface="Georgia"/>
                <a:sym typeface="Georgia"/>
              </a:defRPr>
            </a:pPr>
            <a:r>
              <a:t>Some Catholic claims to </a:t>
            </a:r>
          </a:p>
          <a:p>
            <a:pPr defTabSz="467359">
              <a:defRPr sz="7840">
                <a:latin typeface="Georgia"/>
                <a:ea typeface="Georgia"/>
                <a:cs typeface="Georgia"/>
                <a:sym typeface="Georgia"/>
              </a:defRPr>
            </a:pPr>
            <a:r>
              <a:t>inclusivism and pluralism: </a:t>
            </a:r>
          </a:p>
          <a:p>
            <a:pPr defTabSz="467359">
              <a:defRPr sz="7840">
                <a:latin typeface="Georgia"/>
                <a:ea typeface="Georgia"/>
                <a:cs typeface="Georgia"/>
                <a:sym typeface="Georgia"/>
              </a:defRPr>
            </a:pPr>
          </a:p>
          <a:p>
            <a:pPr defTabSz="467359">
              <a:defRPr sz="7840">
                <a:latin typeface="Georgia"/>
                <a:ea typeface="Georgia"/>
                <a:cs typeface="Georgia"/>
                <a:sym typeface="Georgia"/>
              </a:defRPr>
            </a:pPr>
            <a:r>
              <a:t>A Concerning Inconsistency within the CCC and with the Scripture…</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PROTESTANTISM: “All who have been justified by faith in Baptism are incorporated into Christ; they therefore have the right to be called Christians, and with good reason are accepted as brothers in the Lord by the children of the Catholic Church” (CCC 818)"/>
          <p:cNvSpPr txBox="1"/>
          <p:nvPr>
            <p:ph type="title"/>
          </p:nvPr>
        </p:nvSpPr>
        <p:spPr>
          <a:xfrm>
            <a:off x="671909" y="677531"/>
            <a:ext cx="11842421" cy="8398538"/>
          </a:xfrm>
          <a:prstGeom prst="rect">
            <a:avLst/>
          </a:prstGeom>
        </p:spPr>
        <p:txBody>
          <a:bodyPr/>
          <a:lstStyle>
            <a:lvl1pPr defTabSz="379729">
              <a:defRPr sz="6369">
                <a:latin typeface="Georgia"/>
                <a:ea typeface="Georgia"/>
                <a:cs typeface="Georgia"/>
                <a:sym typeface="Georgia"/>
              </a:defRPr>
            </a:lvl1pPr>
          </a:lstStyle>
          <a:p>
            <a:pPr/>
            <a:r>
              <a:t>PROTESTANTISM: “All who have been justified by faith in Baptism are incorporated into Christ; they therefore have the right to be called Christians, and with good reason are accepted as brothers in the Lord by the children of the Catholic Church” (CCC 818)</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ISLAM: “The Church’s relationship with the Muslims.  ‘The plan of salvation also includes those who acknowledge the Creator, in the first place amongst whom are the Muslims; these profess to hold the faith of Abraham, and together with us they adore the one, merciful God, mankind’s judge on the last day.”…"/>
          <p:cNvSpPr txBox="1"/>
          <p:nvPr>
            <p:ph type="title"/>
          </p:nvPr>
        </p:nvSpPr>
        <p:spPr>
          <a:xfrm>
            <a:off x="671909" y="677531"/>
            <a:ext cx="11842421" cy="8398538"/>
          </a:xfrm>
          <a:prstGeom prst="rect">
            <a:avLst/>
          </a:prstGeom>
        </p:spPr>
        <p:txBody>
          <a:bodyPr/>
          <a:lstStyle/>
          <a:p>
            <a:pPr defTabSz="338835">
              <a:defRPr sz="5684">
                <a:latin typeface="Georgia"/>
                <a:ea typeface="Georgia"/>
                <a:cs typeface="Georgia"/>
                <a:sym typeface="Georgia"/>
              </a:defRPr>
            </a:pPr>
            <a:r>
              <a:t>ISLAM: “The Church’s relationship with the Muslims.  ‘The plan of salvation also includes those who acknowledge the Creator, in the first place amongst whom are the Muslims; these profess to hold the faith of Abraham, and together with us they adore the one, merciful God, mankind’s judge on the last day.” </a:t>
            </a:r>
          </a:p>
          <a:p>
            <a:pPr defTabSz="338835">
              <a:defRPr sz="5684">
                <a:latin typeface="Georgia"/>
                <a:ea typeface="Georgia"/>
                <a:cs typeface="Georgia"/>
                <a:sym typeface="Georgia"/>
              </a:defRPr>
            </a:pPr>
            <a:r>
              <a:t>(CCC 841)</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OTHER RELIGIONS: “the Catholic Church recognizes in other religions that search, among shadows and images, for God who is unknown yet near…the Church considers all goodness and truth found in these religions as a ‘preparation for the Gospel’” (CCC 843)"/>
          <p:cNvSpPr txBox="1"/>
          <p:nvPr>
            <p:ph type="title"/>
          </p:nvPr>
        </p:nvSpPr>
        <p:spPr>
          <a:xfrm>
            <a:off x="671909" y="677531"/>
            <a:ext cx="11842421" cy="8398538"/>
          </a:xfrm>
          <a:prstGeom prst="rect">
            <a:avLst/>
          </a:prstGeom>
        </p:spPr>
        <p:txBody>
          <a:bodyPr/>
          <a:lstStyle>
            <a:lvl1pPr defTabSz="379729">
              <a:defRPr sz="6369">
                <a:latin typeface="Georgia"/>
                <a:ea typeface="Georgia"/>
                <a:cs typeface="Georgia"/>
                <a:sym typeface="Georgia"/>
              </a:defRPr>
            </a:lvl1pPr>
          </a:lstStyle>
          <a:p>
            <a:pPr/>
            <a:r>
              <a:t>OTHER RELIGIONS: “the Catholic Church recognizes in other religions that search, among shadows and images, for God who is unknown yet near…the Church considers all goodness and truth found in these religions as a ‘preparation for the Gospel’” (CCC 843)</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EVERYONE OUTSIDE CATHOLIC EXPOSURE:…"/>
          <p:cNvSpPr txBox="1"/>
          <p:nvPr>
            <p:ph type="title"/>
          </p:nvPr>
        </p:nvSpPr>
        <p:spPr>
          <a:xfrm>
            <a:off x="671909" y="677531"/>
            <a:ext cx="11842421" cy="8398538"/>
          </a:xfrm>
          <a:prstGeom prst="rect">
            <a:avLst/>
          </a:prstGeom>
        </p:spPr>
        <p:txBody>
          <a:bodyPr/>
          <a:lstStyle/>
          <a:p>
            <a:pPr defTabSz="309625">
              <a:defRPr sz="5194">
                <a:latin typeface="Georgia"/>
                <a:ea typeface="Georgia"/>
                <a:cs typeface="Georgia"/>
                <a:sym typeface="Georgia"/>
              </a:defRPr>
            </a:pPr>
            <a:r>
              <a:t>EVERYONE OUTSIDE CATHOLIC EXPOSURE: </a:t>
            </a:r>
          </a:p>
          <a:p>
            <a:pPr defTabSz="309625">
              <a:defRPr sz="5194">
                <a:latin typeface="Georgia"/>
                <a:ea typeface="Georgia"/>
                <a:cs typeface="Georgia"/>
                <a:sym typeface="Georgia"/>
              </a:defRPr>
            </a:pPr>
            <a:r>
              <a:t>“Those, who through no fault of their own, do not know the Gospel of Christ or his church, but nonetheless seek God with a sincere heart, and moved by grace, try in their own actions to do his will as they know it through the dictates of their conscience - those too may achieve eternal salvation” (CCC 847)</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Every man who is ignorant of the Gospel of Christ and of his Church, but seeks the truth and does the will of God in accordance with his understanding of it, can be saved.  It may be supposed that such persons would have desired Baptism explicitly if they had known its necessity” (CCC 1260)"/>
          <p:cNvSpPr txBox="1"/>
          <p:nvPr>
            <p:ph type="title"/>
          </p:nvPr>
        </p:nvSpPr>
        <p:spPr>
          <a:xfrm>
            <a:off x="671909" y="677531"/>
            <a:ext cx="11842421" cy="8398538"/>
          </a:xfrm>
          <a:prstGeom prst="rect">
            <a:avLst/>
          </a:prstGeom>
        </p:spPr>
        <p:txBody>
          <a:bodyPr/>
          <a:lstStyle>
            <a:lvl1pPr defTabSz="362204">
              <a:defRPr sz="6076">
                <a:latin typeface="Georgia"/>
                <a:ea typeface="Georgia"/>
                <a:cs typeface="Georgia"/>
                <a:sym typeface="Georgia"/>
              </a:defRPr>
            </a:lvl1pPr>
          </a:lstStyle>
          <a:p>
            <a:pPr/>
            <a:r>
              <a:t>“Every man who is ignorant of the Gospel of Christ and of his Church, but seeks the truth and does the will of God in accordance with his understanding of it, can be saved.  It may be supposed that such persons would have desired Baptism explicitly if they had known its necessity” (CCC 1260)</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those who, without knowing of the Church but acting under the inspiration of grace, seek God sincerely and strive to fulfill his will, can be saved even if they haven’t been baptized” (CCC 1280)"/>
          <p:cNvSpPr txBox="1"/>
          <p:nvPr>
            <p:ph type="title"/>
          </p:nvPr>
        </p:nvSpPr>
        <p:spPr>
          <a:xfrm>
            <a:off x="671909" y="677531"/>
            <a:ext cx="11842421" cy="8398538"/>
          </a:xfrm>
          <a:prstGeom prst="rect">
            <a:avLst/>
          </a:prstGeom>
        </p:spPr>
        <p:txBody>
          <a:bodyPr/>
          <a:lstStyle>
            <a:lvl1pPr defTabSz="420624">
              <a:defRPr sz="7056">
                <a:latin typeface="Georgia"/>
                <a:ea typeface="Georgia"/>
                <a:cs typeface="Georgia"/>
                <a:sym typeface="Georgia"/>
              </a:defRPr>
            </a:lvl1pPr>
          </a:lstStyle>
          <a:p>
            <a:pPr/>
            <a:r>
              <a:t>“those who, without knowing of the Church but acting under the inspiration of grace, seek God sincerely and strive to fulfill his will, can be saved even if they haven’t been baptized” (CCC 1280)</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Scriptures to Consider:…"/>
          <p:cNvSpPr txBox="1"/>
          <p:nvPr>
            <p:ph type="title"/>
          </p:nvPr>
        </p:nvSpPr>
        <p:spPr>
          <a:xfrm>
            <a:off x="671909" y="677531"/>
            <a:ext cx="11842421" cy="8398538"/>
          </a:xfrm>
          <a:prstGeom prst="rect">
            <a:avLst/>
          </a:prstGeom>
        </p:spPr>
        <p:txBody>
          <a:bodyPr/>
          <a:lstStyle/>
          <a:p>
            <a:pPr defTabSz="350520">
              <a:defRPr sz="5880">
                <a:latin typeface="Georgia"/>
                <a:ea typeface="Georgia"/>
                <a:cs typeface="Georgia"/>
                <a:sym typeface="Georgia"/>
              </a:defRPr>
            </a:pPr>
            <a:r>
              <a:t>Scriptures to Consider:</a:t>
            </a:r>
          </a:p>
          <a:p>
            <a:pPr defTabSz="350520">
              <a:defRPr sz="5880">
                <a:latin typeface="Georgia"/>
                <a:ea typeface="Georgia"/>
                <a:cs typeface="Georgia"/>
                <a:sym typeface="Georgia"/>
              </a:defRPr>
            </a:pPr>
            <a:r>
              <a:t>2 Timothy 4:3–4 “For the time is coming when people will not endure sound teaching, but having itching ears they will accumulate for themselves teachers to suit their own passions, [4] and will turn away from listening to the truth and wander off into myths.” (ESV)</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FIRST OF ALL:…"/>
          <p:cNvSpPr txBox="1"/>
          <p:nvPr>
            <p:ph type="title"/>
          </p:nvPr>
        </p:nvSpPr>
        <p:spPr>
          <a:xfrm>
            <a:off x="671909" y="677531"/>
            <a:ext cx="11842421" cy="8398538"/>
          </a:xfrm>
          <a:prstGeom prst="rect">
            <a:avLst/>
          </a:prstGeom>
        </p:spPr>
        <p:txBody>
          <a:bodyPr/>
          <a:lstStyle/>
          <a:p>
            <a:pPr defTabSz="368045">
              <a:defRPr sz="7875">
                <a:latin typeface="Georgia"/>
                <a:ea typeface="Georgia"/>
                <a:cs typeface="Georgia"/>
                <a:sym typeface="Georgia"/>
              </a:defRPr>
            </a:pPr>
            <a:r>
              <a:t>FIRST OF ALL:</a:t>
            </a:r>
          </a:p>
          <a:p>
            <a:pPr defTabSz="368045">
              <a:defRPr sz="7875">
                <a:latin typeface="Georgia"/>
                <a:ea typeface="Georgia"/>
                <a:cs typeface="Georgia"/>
                <a:sym typeface="Georgia"/>
              </a:defRPr>
            </a:pPr>
            <a:r>
              <a:t>The CCC </a:t>
            </a:r>
          </a:p>
          <a:p>
            <a:pPr defTabSz="368045">
              <a:defRPr sz="7875">
                <a:latin typeface="Georgia"/>
                <a:ea typeface="Georgia"/>
                <a:cs typeface="Georgia"/>
                <a:sym typeface="Georgia"/>
              </a:defRPr>
            </a:pPr>
            <a:r>
              <a:t>vs.</a:t>
            </a:r>
          </a:p>
          <a:p>
            <a:pPr defTabSz="368045">
              <a:defRPr sz="7875">
                <a:latin typeface="Georgia"/>
                <a:ea typeface="Georgia"/>
                <a:cs typeface="Georgia"/>
                <a:sym typeface="Georgia"/>
              </a:defRPr>
            </a:pPr>
            <a:r>
              <a:t>Catholics &amp; Local Parishes</a:t>
            </a:r>
          </a:p>
          <a:p>
            <a:pPr defTabSz="368045">
              <a:defRPr sz="7875">
                <a:latin typeface="Georgia"/>
                <a:ea typeface="Georgia"/>
                <a:cs typeface="Georgia"/>
                <a:sym typeface="Georgia"/>
              </a:defRPr>
            </a:pPr>
          </a:p>
          <a:p>
            <a:pPr defTabSz="368045">
              <a:defRPr sz="7875">
                <a:latin typeface="Georgia"/>
                <a:ea typeface="Georgia"/>
                <a:cs typeface="Georgia"/>
                <a:sym typeface="Georgia"/>
              </a:defRPr>
            </a:pPr>
            <a:r>
              <a:t>Which book are </a:t>
            </a:r>
          </a:p>
          <a:p>
            <a:pPr defTabSz="368045">
              <a:defRPr sz="7875">
                <a:latin typeface="Georgia"/>
                <a:ea typeface="Georgia"/>
                <a:cs typeface="Georgia"/>
                <a:sym typeface="Georgia"/>
              </a:defRPr>
            </a:pPr>
            <a:r>
              <a:t>they more faithful to?</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1 Corinthians 2:5…"/>
          <p:cNvSpPr txBox="1"/>
          <p:nvPr>
            <p:ph type="title"/>
          </p:nvPr>
        </p:nvSpPr>
        <p:spPr>
          <a:xfrm>
            <a:off x="671909" y="677531"/>
            <a:ext cx="11842421" cy="8398538"/>
          </a:xfrm>
          <a:prstGeom prst="rect">
            <a:avLst/>
          </a:prstGeom>
        </p:spPr>
        <p:txBody>
          <a:bodyPr/>
          <a:lstStyle/>
          <a:p>
            <a:pPr defTabSz="566674">
              <a:defRPr sz="9506">
                <a:latin typeface="Georgia"/>
                <a:ea typeface="Georgia"/>
                <a:cs typeface="Georgia"/>
                <a:sym typeface="Georgia"/>
              </a:defRPr>
            </a:pPr>
            <a:r>
              <a:t>1 Corinthians 2:5 </a:t>
            </a:r>
          </a:p>
          <a:p>
            <a:pPr defTabSz="566674">
              <a:defRPr sz="9506">
                <a:latin typeface="Georgia"/>
                <a:ea typeface="Georgia"/>
                <a:cs typeface="Georgia"/>
                <a:sym typeface="Georgia"/>
              </a:defRPr>
            </a:pPr>
            <a:r>
              <a:t>“so that your faith might not rest in the wisdom of men but in the power of God.” </a:t>
            </a:r>
          </a:p>
          <a:p>
            <a:pPr defTabSz="566674">
              <a:defRPr sz="9506">
                <a:latin typeface="Georgia"/>
                <a:ea typeface="Georgia"/>
                <a:cs typeface="Georgia"/>
                <a:sym typeface="Georgia"/>
              </a:defRPr>
            </a:pPr>
            <a:r>
              <a:t>(ESV)</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Universal Accountability to God:"/>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Universal Accountability to God:</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Romans 1:18–23 “For the wrath of God is revealed from heaven against all ungodliness and unrighteousness of men, who by their unrighteousness suppress the truth. [19] For what can be known about God is plain to them, because God has shown it to them. [20] For his invisible attributes, namely, his eternal power and divine nature, have been clearly perceived, ever since the creation of the world, in the things that have been made. So they are without excuse. [21] For although they knew God, they did not honor him as God or give thanks to him, but they became futile in their thinking, and their foolish hearts were darkened. [22] Claiming to be wise, they became fools, [23] and exchanged the glory of the immortal God for images resembling mortal man and birds and animals and creeping things.” (ESV)"/>
          <p:cNvSpPr txBox="1"/>
          <p:nvPr>
            <p:ph type="title"/>
          </p:nvPr>
        </p:nvSpPr>
        <p:spPr>
          <a:xfrm>
            <a:off x="671909" y="677531"/>
            <a:ext cx="11842421" cy="8398538"/>
          </a:xfrm>
          <a:prstGeom prst="rect">
            <a:avLst/>
          </a:prstGeom>
        </p:spPr>
        <p:txBody>
          <a:bodyPr/>
          <a:lstStyle>
            <a:lvl1pPr defTabSz="233679">
              <a:defRPr sz="3680">
                <a:latin typeface="Georgia"/>
                <a:ea typeface="Georgia"/>
                <a:cs typeface="Georgia"/>
                <a:sym typeface="Georgia"/>
              </a:defRPr>
            </a:lvl1pPr>
          </a:lstStyle>
          <a:p>
            <a:pPr/>
            <a:r>
              <a:t>Romans 1:18–23 “For the wrath of God is revealed from heaven against all ungodliness and unrighteousness of men, who by their unrighteousness suppress the truth. [19] For what can be known about God is plain to them, because God has shown it to them. [20] For his invisible attributes, namely, his eternal power and divine nature, have been clearly perceived, ever since the creation of the world, in the things that have been made. So they are without excuse. [21] For although they knew God, they did not honor him as God or give thanks to him, but they became futile in their thinking, and their foolish hearts were darkened. [22] Claiming to be wise, they became fools, [23] and exchanged the glory of the immortal God for images resembling mortal man and birds and animals and creeping things.” (ESV)</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Romans 3:10–12 “as it is written: ‘None is righteous, no, not one; no one understands; no one seeks for God. All have turned aside; together they have become worthless; no one does good, not even one.” (ESV)"/>
          <p:cNvSpPr txBox="1"/>
          <p:nvPr>
            <p:ph type="title"/>
          </p:nvPr>
        </p:nvSpPr>
        <p:spPr>
          <a:xfrm>
            <a:off x="671909" y="677531"/>
            <a:ext cx="11842421" cy="8398538"/>
          </a:xfrm>
          <a:prstGeom prst="rect">
            <a:avLst/>
          </a:prstGeom>
        </p:spPr>
        <p:txBody>
          <a:bodyPr/>
          <a:lstStyle>
            <a:lvl1pPr defTabSz="414781">
              <a:defRPr sz="6957">
                <a:latin typeface="Georgia"/>
                <a:ea typeface="Georgia"/>
                <a:cs typeface="Georgia"/>
                <a:sym typeface="Georgia"/>
              </a:defRPr>
            </a:lvl1pPr>
          </a:lstStyle>
          <a:p>
            <a:pPr/>
            <a:r>
              <a:t>Romans 3:10–12 “as it is written: ‘None is righteous, no, not one; no one understands; no one seeks for God. All have turned aside; together they have become worthless; no one does good, not even one.” (ESV)</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Joshua 23:16 &quot;if you transgress the covenant of the Lord your God, which he commanded you, and go and serve other gods and bow down to them. Then the anger of the Lord will be kindled against you, and you shall perish quickly from off the good land that he has given to you.” (ESV)"/>
          <p:cNvSpPr txBox="1"/>
          <p:nvPr>
            <p:ph type="title"/>
          </p:nvPr>
        </p:nvSpPr>
        <p:spPr>
          <a:xfrm>
            <a:off x="671909" y="677531"/>
            <a:ext cx="11842421" cy="8398538"/>
          </a:xfrm>
          <a:prstGeom prst="rect">
            <a:avLst/>
          </a:prstGeom>
        </p:spPr>
        <p:txBody>
          <a:bodyPr/>
          <a:lstStyle>
            <a:lvl1pPr defTabSz="379729">
              <a:defRPr sz="6369">
                <a:latin typeface="Georgia"/>
                <a:ea typeface="Georgia"/>
                <a:cs typeface="Georgia"/>
                <a:sym typeface="Georgia"/>
              </a:defRPr>
            </a:lvl1pPr>
          </a:lstStyle>
          <a:p>
            <a:pPr/>
            <a:r>
              <a:t>Joshua 23:16 "if you transgress the covenant of the Lord your God, which he commanded you, and go and serve other gods and bow down to them. Then the anger of the Lord will be kindled against you, and you shall perish quickly from off the good land that he has given to you.” (ESV)</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God’s Inclusive…"/>
          <p:cNvSpPr txBox="1"/>
          <p:nvPr>
            <p:ph type="title"/>
          </p:nvPr>
        </p:nvSpPr>
        <p:spPr>
          <a:xfrm>
            <a:off x="671909" y="677531"/>
            <a:ext cx="11842421" cy="8398538"/>
          </a:xfrm>
          <a:prstGeom prst="rect">
            <a:avLst/>
          </a:prstGeom>
        </p:spPr>
        <p:txBody>
          <a:bodyPr/>
          <a:lstStyle/>
          <a:p>
            <a:pPr defTabSz="420624">
              <a:defRPr b="1" sz="7056">
                <a:latin typeface="Georgia"/>
                <a:ea typeface="Georgia"/>
                <a:cs typeface="Georgia"/>
                <a:sym typeface="Georgia"/>
              </a:defRPr>
            </a:pPr>
            <a:r>
              <a:t>God’s Inclusive </a:t>
            </a:r>
          </a:p>
          <a:p>
            <a:pPr defTabSz="420624">
              <a:defRPr b="1" sz="7056">
                <a:latin typeface="Georgia"/>
                <a:ea typeface="Georgia"/>
                <a:cs typeface="Georgia"/>
                <a:sym typeface="Georgia"/>
              </a:defRPr>
            </a:pPr>
            <a:r>
              <a:t>Invitation to All:</a:t>
            </a:r>
          </a:p>
          <a:p>
            <a:pPr defTabSz="420624">
              <a:defRPr sz="7056">
                <a:latin typeface="Georgia"/>
                <a:ea typeface="Georgia"/>
                <a:cs typeface="Georgia"/>
                <a:sym typeface="Georgia"/>
              </a:defRPr>
            </a:pPr>
            <a:r>
              <a:t>John 3:16 “For God so loved the world, that he gave his only Son, that whoever believes in him should not perish but have eternal life. (ESV)</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1 Timothy 2:3–5 &quot;This is good, and it is pleasing in the sight of God our Savior, [4] who desires all people to be saved and to come to the knowledge of the truth. [5] For there is one God, and there is one mediator between God and men, the man Christ Jesus” (ESV)"/>
          <p:cNvSpPr txBox="1"/>
          <p:nvPr>
            <p:ph type="title"/>
          </p:nvPr>
        </p:nvSpPr>
        <p:spPr>
          <a:xfrm>
            <a:off x="671909" y="677531"/>
            <a:ext cx="11842421" cy="8398538"/>
          </a:xfrm>
          <a:prstGeom prst="rect">
            <a:avLst/>
          </a:prstGeom>
        </p:spPr>
        <p:txBody>
          <a:bodyPr/>
          <a:lstStyle>
            <a:lvl1pPr defTabSz="379729">
              <a:defRPr sz="6369">
                <a:latin typeface="Georgia"/>
                <a:ea typeface="Georgia"/>
                <a:cs typeface="Georgia"/>
                <a:sym typeface="Georgia"/>
              </a:defRPr>
            </a:lvl1pPr>
          </a:lstStyle>
          <a:p>
            <a:pPr/>
            <a:r>
              <a:t>1 Timothy 2:3–5 "This is good, and it is pleasing in the sight of God our Savior, [4] who desires all people to be saved and to come to the knowledge of the truth. [5] For there is one God, and there is one mediator between God and men, the man Christ Jesus” (ESV)</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2 Peter 3:9 “The Lord is not slow to fulfill his promise as some count slowness, but is patient toward you, not wishing that any should perish, but that all should reach repentance.” (ESV)"/>
          <p:cNvSpPr txBox="1"/>
          <p:nvPr>
            <p:ph type="title"/>
          </p:nvPr>
        </p:nvSpPr>
        <p:spPr>
          <a:xfrm>
            <a:off x="671909" y="677531"/>
            <a:ext cx="11842421" cy="8398538"/>
          </a:xfrm>
          <a:prstGeom prst="rect">
            <a:avLst/>
          </a:prstGeom>
        </p:spPr>
        <p:txBody>
          <a:bodyPr/>
          <a:lstStyle>
            <a:lvl1pPr defTabSz="449833">
              <a:defRPr sz="7546">
                <a:latin typeface="Georgia"/>
                <a:ea typeface="Georgia"/>
                <a:cs typeface="Georgia"/>
                <a:sym typeface="Georgia"/>
              </a:defRPr>
            </a:lvl1pPr>
          </a:lstStyle>
          <a:p>
            <a:pPr/>
            <a:r>
              <a:t>2 Peter 3:9 “The Lord is not slow to fulfill his promise as some count slowness, but is patient toward you, not wishing that any should perish, but that all should reach repentance.” (ESV)</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Romans 2:4–5 “Or do you presume on the riches of his kindness and forbearance and patience, not knowing that God's kindness is meant to lead you to repentance? [5] But because of your hard and impenitent heart you are storing up wrath for yourself on the day of wrath when God's righteous judgment will be revealed.” (ESV)"/>
          <p:cNvSpPr txBox="1"/>
          <p:nvPr>
            <p:ph type="title"/>
          </p:nvPr>
        </p:nvSpPr>
        <p:spPr>
          <a:xfrm>
            <a:off x="671909" y="677531"/>
            <a:ext cx="11842421" cy="8398538"/>
          </a:xfrm>
          <a:prstGeom prst="rect">
            <a:avLst/>
          </a:prstGeom>
        </p:spPr>
        <p:txBody>
          <a:bodyPr/>
          <a:lstStyle>
            <a:lvl1pPr defTabSz="338835">
              <a:defRPr sz="5684">
                <a:latin typeface="Georgia"/>
                <a:ea typeface="Georgia"/>
                <a:cs typeface="Georgia"/>
                <a:sym typeface="Georgia"/>
              </a:defRPr>
            </a:lvl1pPr>
          </a:lstStyle>
          <a:p>
            <a:pPr/>
            <a:r>
              <a:t>Romans 2:4–5 “Or do you presume on the riches of his kindness and forbearance and patience, not knowing that God's kindness is meant to lead you to repentance? [5] But because of your hard and impenitent heart you are storing up wrath for yourself on the day of wrath when God's righteous judgment will be revealed.” (ESV)</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2 Peter 3:9 “The Lord is not slow to fulfill his promise as some count slowness, but is patient toward you, not wishing that any should perish, but that all should reach repentance.” (ESV)"/>
          <p:cNvSpPr txBox="1"/>
          <p:nvPr>
            <p:ph type="title"/>
          </p:nvPr>
        </p:nvSpPr>
        <p:spPr>
          <a:xfrm>
            <a:off x="671909" y="677531"/>
            <a:ext cx="11842421" cy="8398538"/>
          </a:xfrm>
          <a:prstGeom prst="rect">
            <a:avLst/>
          </a:prstGeom>
        </p:spPr>
        <p:txBody>
          <a:bodyPr/>
          <a:lstStyle>
            <a:lvl1pPr defTabSz="449833">
              <a:defRPr sz="7546">
                <a:latin typeface="Georgia"/>
                <a:ea typeface="Georgia"/>
                <a:cs typeface="Georgia"/>
                <a:sym typeface="Georgia"/>
              </a:defRPr>
            </a:lvl1pPr>
          </a:lstStyle>
          <a:p>
            <a:pPr/>
            <a:r>
              <a:t>2 Peter 3:9 “The Lord is not slow to fulfill his promise as some count slowness, but is patient toward you, not wishing that any should perish, but that all should reach repentance.” (ESV)</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Religious Exclusivism…"/>
          <p:cNvSpPr txBox="1"/>
          <p:nvPr>
            <p:ph type="title"/>
          </p:nvPr>
        </p:nvSpPr>
        <p:spPr>
          <a:xfrm>
            <a:off x="671909" y="677531"/>
            <a:ext cx="11842421" cy="8398538"/>
          </a:xfrm>
          <a:prstGeom prst="rect">
            <a:avLst/>
          </a:prstGeom>
        </p:spPr>
        <p:txBody>
          <a:bodyPr/>
          <a:lstStyle/>
          <a:p>
            <a:pPr defTabSz="537463">
              <a:defRPr sz="9476">
                <a:latin typeface="Georgia"/>
                <a:ea typeface="Georgia"/>
                <a:cs typeface="Georgia"/>
                <a:sym typeface="Georgia"/>
              </a:defRPr>
            </a:pPr>
            <a:r>
              <a:rPr b="1"/>
              <a:t>Religious Exclusivism</a:t>
            </a:r>
            <a:r>
              <a:t> </a:t>
            </a:r>
          </a:p>
          <a:p>
            <a:pPr defTabSz="537463">
              <a:defRPr sz="9476">
                <a:latin typeface="Georgia"/>
                <a:ea typeface="Georgia"/>
                <a:cs typeface="Georgia"/>
                <a:sym typeface="Georgia"/>
              </a:defRPr>
            </a:pPr>
            <a:r>
              <a:t>- the doctrine or belief that only one particular religion or belief system is true</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Salvation is through faith alone in Jesus…"/>
          <p:cNvSpPr txBox="1"/>
          <p:nvPr>
            <p:ph type="title"/>
          </p:nvPr>
        </p:nvSpPr>
        <p:spPr>
          <a:xfrm>
            <a:off x="671909" y="677531"/>
            <a:ext cx="11842421" cy="8398538"/>
          </a:xfrm>
          <a:prstGeom prst="rect">
            <a:avLst/>
          </a:prstGeom>
        </p:spPr>
        <p:txBody>
          <a:bodyPr/>
          <a:lstStyle/>
          <a:p>
            <a:pPr>
              <a:defRPr b="1" sz="9800">
                <a:latin typeface="Georgia"/>
                <a:ea typeface="Georgia"/>
                <a:cs typeface="Georgia"/>
                <a:sym typeface="Georgia"/>
              </a:defRPr>
            </a:pPr>
            <a:r>
              <a:t>Salvation is through faith alone in Jesus </a:t>
            </a:r>
          </a:p>
          <a:p>
            <a:pPr>
              <a:defRPr b="1" sz="9800">
                <a:latin typeface="Georgia"/>
                <a:ea typeface="Georgia"/>
                <a:cs typeface="Georgia"/>
                <a:sym typeface="Georgia"/>
              </a:defRPr>
            </a:pPr>
            <a:r>
              <a:t>(exclusive means &amp; response)</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Acts 4:12 “And there is salvation in no one else, for there is no other name under heaven given among men by which we must be saved.” (ESV)"/>
          <p:cNvSpPr txBox="1"/>
          <p:nvPr>
            <p:ph type="title"/>
          </p:nvPr>
        </p:nvSpPr>
        <p:spPr>
          <a:xfrm>
            <a:off x="671909" y="677531"/>
            <a:ext cx="11842421" cy="8398538"/>
          </a:xfrm>
          <a:prstGeom prst="rect">
            <a:avLst/>
          </a:prstGeom>
        </p:spPr>
        <p:txBody>
          <a:bodyPr/>
          <a:lstStyle>
            <a:lvl1pPr defTabSz="490727">
              <a:defRPr sz="8232">
                <a:latin typeface="Georgia"/>
                <a:ea typeface="Georgia"/>
                <a:cs typeface="Georgia"/>
                <a:sym typeface="Georgia"/>
              </a:defRPr>
            </a:lvl1pPr>
          </a:lstStyle>
          <a:p>
            <a:pPr/>
            <a:r>
              <a:t>Acts 4:12 “And there is salvation in no one else, for there is no other name under heaven given among men by which we must be saved.” (ESV)</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John 14:6 &quot;Jesus said to him, ‘I am the way, and the truth, and the life. No one comes to the Father except through me.’” (ESV)"/>
          <p:cNvSpPr txBox="1"/>
          <p:nvPr>
            <p:ph type="title"/>
          </p:nvPr>
        </p:nvSpPr>
        <p:spPr>
          <a:xfrm>
            <a:off x="671909" y="677531"/>
            <a:ext cx="11842421" cy="8398538"/>
          </a:xfrm>
          <a:prstGeom prst="rect">
            <a:avLst/>
          </a:prstGeom>
        </p:spPr>
        <p:txBody>
          <a:bodyPr/>
          <a:lstStyle>
            <a:lvl1pPr defTabSz="566674">
              <a:defRPr sz="9506">
                <a:latin typeface="Georgia"/>
                <a:ea typeface="Georgia"/>
                <a:cs typeface="Georgia"/>
                <a:sym typeface="Georgia"/>
              </a:defRPr>
            </a:lvl1pPr>
          </a:lstStyle>
          <a:p>
            <a:pPr/>
            <a:r>
              <a:t>John 14:6 "Jesus said to him, ‘I am the way, and the truth, and the life. No one comes to the Father except through me.’” (ESV)</a:t>
            </a:r>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4" name="Romans 10:9–10 “because, if you confess with your mouth that Jesus is Lord and believe in your heart that God raised him from the dead, you will be saved. [10] For with the heart one believes and is justified, and with the mouth one confesses and is saved. (ESV)"/>
          <p:cNvSpPr txBox="1"/>
          <p:nvPr>
            <p:ph type="title"/>
          </p:nvPr>
        </p:nvSpPr>
        <p:spPr>
          <a:xfrm>
            <a:off x="671909" y="677531"/>
            <a:ext cx="11842421" cy="8398538"/>
          </a:xfrm>
          <a:prstGeom prst="rect">
            <a:avLst/>
          </a:prstGeom>
        </p:spPr>
        <p:txBody>
          <a:bodyPr/>
          <a:lstStyle>
            <a:lvl1pPr defTabSz="379729">
              <a:defRPr sz="6369">
                <a:latin typeface="Georgia"/>
                <a:ea typeface="Georgia"/>
                <a:cs typeface="Georgia"/>
                <a:sym typeface="Georgia"/>
              </a:defRPr>
            </a:lvl1pPr>
          </a:lstStyle>
          <a:p>
            <a:pPr/>
            <a:r>
              <a:t>Romans 10:9–10 “because, if you confess with your mouth that Jesus is Lord and believe in your heart that God raised him from the dead, you will be saved. [10] For with the heart one believes and is justified, and with the mouth one confesses and is saved. (ESV)</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Romans 10:13–15 “For ‘everyone who calls on the name of the Lord will be saved.’ [14] How then will they call on him in whom they have not believed? And how are they to believe in him of whom they have never heard? And how are they to hear without someone preaching? [15] And how are they to preach unless they are sent? As it is written, ‘How beautiful are the feet of those who preach the good news!’” (ESV)"/>
          <p:cNvSpPr txBox="1"/>
          <p:nvPr>
            <p:ph type="title"/>
          </p:nvPr>
        </p:nvSpPr>
        <p:spPr>
          <a:xfrm>
            <a:off x="671909" y="677531"/>
            <a:ext cx="11842421" cy="8398538"/>
          </a:xfrm>
          <a:prstGeom prst="rect">
            <a:avLst/>
          </a:prstGeom>
        </p:spPr>
        <p:txBody>
          <a:bodyPr/>
          <a:lstStyle>
            <a:lvl1pPr defTabSz="303783">
              <a:defRPr sz="5096">
                <a:latin typeface="Georgia"/>
                <a:ea typeface="Georgia"/>
                <a:cs typeface="Georgia"/>
                <a:sym typeface="Georgia"/>
              </a:defRPr>
            </a:lvl1pPr>
          </a:lstStyle>
          <a:p>
            <a:pPr/>
            <a:r>
              <a:t>Romans 10:13–15 “For ‘everyone who calls on the name of the Lord will be saved.’ [14] How then will they call on him in whom they have not believed? And how are they to believe in him of whom they have never heard? And how are they to hear without someone preaching? [15] And how are they to preach unless they are sent? As it is written, ‘How beautiful are the feet of those who preach the good news!’” (ESV)</a:t>
            </a: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2 John 9 “Everyone who goes on ahead and does not abide in the teaching of Christ, does not have God. Whoever abides in the teaching has both the Father and the Son.” (ESV)"/>
          <p:cNvSpPr txBox="1"/>
          <p:nvPr>
            <p:ph type="title"/>
          </p:nvPr>
        </p:nvSpPr>
        <p:spPr>
          <a:xfrm>
            <a:off x="671909" y="677531"/>
            <a:ext cx="11842421" cy="8398538"/>
          </a:xfrm>
          <a:prstGeom prst="rect">
            <a:avLst/>
          </a:prstGeom>
        </p:spPr>
        <p:txBody>
          <a:bodyPr/>
          <a:lstStyle>
            <a:lvl1pPr defTabSz="455675">
              <a:defRPr sz="7643">
                <a:latin typeface="Georgia"/>
                <a:ea typeface="Georgia"/>
                <a:cs typeface="Georgia"/>
                <a:sym typeface="Georgia"/>
              </a:defRPr>
            </a:lvl1pPr>
          </a:lstStyle>
          <a:p>
            <a:pPr/>
            <a:r>
              <a:t>2 John 9 “Everyone who goes on ahead and does not abide in the teaching of Christ, does not have God. Whoever abides in the teaching has both the Father and the Son.” (ESV)</a:t>
            </a:r>
          </a:p>
        </p:txBody>
      </p:sp>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2 Corinthians 5:11 “Therefore, knowing the fear of the Lord, we persuade others. But what we are is known to God, and I hope it is known also to your conscience.” (ESV)"/>
          <p:cNvSpPr txBox="1"/>
          <p:nvPr>
            <p:ph type="title"/>
          </p:nvPr>
        </p:nvSpPr>
        <p:spPr>
          <a:xfrm>
            <a:off x="671909" y="677531"/>
            <a:ext cx="11842421" cy="8398538"/>
          </a:xfrm>
          <a:prstGeom prst="rect">
            <a:avLst/>
          </a:prstGeom>
        </p:spPr>
        <p:txBody>
          <a:bodyPr/>
          <a:lstStyle>
            <a:lvl1pPr defTabSz="461518">
              <a:defRPr sz="7742">
                <a:latin typeface="Georgia"/>
                <a:ea typeface="Georgia"/>
                <a:cs typeface="Georgia"/>
                <a:sym typeface="Georgia"/>
              </a:defRPr>
            </a:lvl1pPr>
          </a:lstStyle>
          <a:p>
            <a:pPr/>
            <a:r>
              <a:t>2 Corinthians 5:11 “Therefore, knowing the fear of the Lord, we persuade others. But what we are is known to God, and I hope it is known also to your conscience.” (ESV)</a:t>
            </a:r>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John 3:3 “Truly, truly, I say to you, unless one is born again he cannot see the kingdom of God.”"/>
          <p:cNvSpPr txBox="1"/>
          <p:nvPr>
            <p:ph type="title"/>
          </p:nvPr>
        </p:nvSpPr>
        <p:spPr>
          <a:xfrm>
            <a:off x="671909" y="677531"/>
            <a:ext cx="11842421" cy="8398538"/>
          </a:xfrm>
          <a:prstGeom prst="rect">
            <a:avLst/>
          </a:prstGeom>
        </p:spPr>
        <p:txBody>
          <a:bodyPr/>
          <a:lstStyle>
            <a:lvl1pPr defTabSz="578358">
              <a:defRPr sz="9702">
                <a:latin typeface="Georgia"/>
                <a:ea typeface="Georgia"/>
                <a:cs typeface="Georgia"/>
                <a:sym typeface="Georgia"/>
              </a:defRPr>
            </a:lvl1pPr>
          </a:lstStyle>
          <a:p>
            <a:pPr/>
            <a:r>
              <a:t>John 3:3 “Truly, truly, I say to you, unless one is born again he cannot see the kingdom of God.”</a:t>
            </a:r>
          </a:p>
        </p:txBody>
      </p:sp>
    </p:spTree>
  </p:cSld>
  <p:clrMapOvr>
    <a:masterClrMapping/>
  </p:clrMapOvr>
  <p:transition xmlns:p14="http://schemas.microsoft.com/office/powerpoint/2010/main" spd="med" advClick="1"/>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Proverbs 30:5–6 &quot;Every word of God proves true; he is a shield to those who take refuge in him.…"/>
          <p:cNvSpPr txBox="1"/>
          <p:nvPr>
            <p:ph type="title"/>
          </p:nvPr>
        </p:nvSpPr>
        <p:spPr>
          <a:xfrm>
            <a:off x="671909" y="677531"/>
            <a:ext cx="11842421" cy="8398538"/>
          </a:xfrm>
          <a:prstGeom prst="rect">
            <a:avLst/>
          </a:prstGeom>
        </p:spPr>
        <p:txBody>
          <a:bodyPr/>
          <a:lstStyle/>
          <a:p>
            <a:pPr defTabSz="467359">
              <a:defRPr sz="7840">
                <a:latin typeface="Georgia"/>
                <a:ea typeface="Georgia"/>
                <a:cs typeface="Georgia"/>
                <a:sym typeface="Georgia"/>
              </a:defRPr>
            </a:pPr>
            <a:r>
              <a:t>Proverbs 30:5–6 "Every word of God proves true; he is a shield to those who take refuge in him. </a:t>
            </a:r>
          </a:p>
          <a:p>
            <a:pPr defTabSz="467359">
              <a:defRPr sz="7840">
                <a:latin typeface="Georgia"/>
                <a:ea typeface="Georgia"/>
                <a:cs typeface="Georgia"/>
                <a:sym typeface="Georgia"/>
              </a:defRPr>
            </a:pPr>
            <a:r>
              <a:t>Do not add to his words, lest he rebuke you and you be found a liar.” (ESV)</a:t>
            </a:r>
          </a:p>
        </p:txBody>
      </p:sp>
    </p:spTree>
  </p:cSld>
  <p:clrMapOvr>
    <a:masterClrMapping/>
  </p:clrMapOvr>
  <p:transition xmlns:p14="http://schemas.microsoft.com/office/powerpoint/2010/main" spd="med" advClick="1"/>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What Now?…"/>
          <p:cNvSpPr txBox="1"/>
          <p:nvPr>
            <p:ph type="title"/>
          </p:nvPr>
        </p:nvSpPr>
        <p:spPr>
          <a:xfrm>
            <a:off x="671909" y="677531"/>
            <a:ext cx="11842421" cy="8398538"/>
          </a:xfrm>
          <a:prstGeom prst="rect">
            <a:avLst/>
          </a:prstGeom>
        </p:spPr>
        <p:txBody>
          <a:bodyPr/>
          <a:lstStyle/>
          <a:p>
            <a:pPr defTabSz="490727">
              <a:defRPr sz="8232">
                <a:latin typeface="Georgia"/>
                <a:ea typeface="Georgia"/>
                <a:cs typeface="Georgia"/>
                <a:sym typeface="Georgia"/>
              </a:defRPr>
            </a:pPr>
            <a:r>
              <a:t>What Now?</a:t>
            </a:r>
          </a:p>
          <a:p>
            <a:pPr defTabSz="490727">
              <a:defRPr sz="8232">
                <a:latin typeface="Georgia"/>
                <a:ea typeface="Georgia"/>
                <a:cs typeface="Georgia"/>
                <a:sym typeface="Georgia"/>
              </a:defRPr>
            </a:pPr>
          </a:p>
          <a:p>
            <a:pPr defTabSz="490727">
              <a:defRPr b="1" sz="8232">
                <a:latin typeface="Georgia"/>
                <a:ea typeface="Georgia"/>
                <a:cs typeface="Georgia"/>
                <a:sym typeface="Georgia"/>
              </a:defRPr>
            </a:pPr>
            <a:r>
              <a:t>Two Different Books</a:t>
            </a:r>
          </a:p>
          <a:p>
            <a:pPr defTabSz="490727">
              <a:defRPr sz="8232">
                <a:latin typeface="Georgia"/>
                <a:ea typeface="Georgia"/>
                <a:cs typeface="Georgia"/>
                <a:sym typeface="Georgia"/>
              </a:defRPr>
            </a:pPr>
            <a:r>
              <a:t>1) Who is God? </a:t>
            </a:r>
          </a:p>
          <a:p>
            <a:pPr defTabSz="490727">
              <a:defRPr sz="8232">
                <a:latin typeface="Georgia"/>
                <a:ea typeface="Georgia"/>
                <a:cs typeface="Georgia"/>
                <a:sym typeface="Georgia"/>
              </a:defRPr>
            </a:pPr>
            <a:r>
              <a:t>2) What is the Gospel? </a:t>
            </a:r>
          </a:p>
          <a:p>
            <a:pPr defTabSz="490727">
              <a:defRPr sz="8232">
                <a:latin typeface="Georgia"/>
                <a:ea typeface="Georgia"/>
                <a:cs typeface="Georgia"/>
                <a:sym typeface="Georgia"/>
              </a:defRPr>
            </a:pPr>
            <a:r>
              <a:t>3) What are the Scriptures?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Religious Inclusivism - Jesus’ death also provide salvation for some who do not believe, salvation for people apart from conscious faith in Christ, but still only through Jesus; followers of other religions and even atheists can be saved by responding to God’s general revelation"/>
          <p:cNvSpPr txBox="1"/>
          <p:nvPr>
            <p:ph type="title"/>
          </p:nvPr>
        </p:nvSpPr>
        <p:spPr>
          <a:xfrm>
            <a:off x="671909" y="677531"/>
            <a:ext cx="11842421" cy="8398538"/>
          </a:xfrm>
          <a:prstGeom prst="rect">
            <a:avLst/>
          </a:prstGeom>
        </p:spPr>
        <p:txBody>
          <a:bodyPr/>
          <a:lstStyle/>
          <a:p>
            <a:pPr defTabSz="356362">
              <a:defRPr sz="6283">
                <a:latin typeface="Georgia"/>
                <a:ea typeface="Georgia"/>
                <a:cs typeface="Georgia"/>
                <a:sym typeface="Georgia"/>
              </a:defRPr>
            </a:pPr>
            <a:r>
              <a:rPr b="1"/>
              <a:t>Religious Inclusivism</a:t>
            </a:r>
            <a:r>
              <a:t> - Jesus’ death also provide salvation for some who do not believe, salvation for people apart from conscious faith in Christ, but still only through Jesus; followers of other religions and even atheists can be saved by responding to God’s general revelation</a:t>
            </a:r>
          </a:p>
        </p:txBody>
      </p:sp>
    </p:spTree>
  </p:cSld>
  <p:clrMapOvr>
    <a:masterClrMapping/>
  </p:clrMapOvr>
  <p:transition xmlns:p14="http://schemas.microsoft.com/office/powerpoint/2010/main" spd="med" advClick="1"/>
</p:sld>
</file>

<file path=ppt/slides/slide5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WHO WILL GO TO HEAVEN?…"/>
          <p:cNvSpPr txBox="1"/>
          <p:nvPr>
            <p:ph type="title"/>
          </p:nvPr>
        </p:nvSpPr>
        <p:spPr>
          <a:xfrm>
            <a:off x="671909" y="677531"/>
            <a:ext cx="11842421" cy="8398538"/>
          </a:xfrm>
          <a:prstGeom prst="rect">
            <a:avLst/>
          </a:prstGeom>
        </p:spPr>
        <p:txBody>
          <a:bodyPr/>
          <a:lstStyle/>
          <a:p>
            <a:pPr defTabSz="490727">
              <a:defRPr sz="8232">
                <a:latin typeface="Georgia"/>
                <a:ea typeface="Georgia"/>
                <a:cs typeface="Georgia"/>
                <a:sym typeface="Georgia"/>
              </a:defRPr>
            </a:pPr>
            <a:r>
              <a:t>WHO WILL GO TO HEAVEN?</a:t>
            </a:r>
          </a:p>
          <a:p>
            <a:pPr defTabSz="490727">
              <a:defRPr sz="8232">
                <a:latin typeface="Georgia"/>
                <a:ea typeface="Georgia"/>
                <a:cs typeface="Georgia"/>
                <a:sym typeface="Georgia"/>
              </a:defRPr>
            </a:pPr>
            <a:r>
              <a:t>INTERNAL INCONSISTENCIES:</a:t>
            </a:r>
          </a:p>
          <a:p>
            <a:pPr defTabSz="490727">
              <a:defRPr sz="8232">
                <a:latin typeface="Georgia"/>
                <a:ea typeface="Georgia"/>
                <a:cs typeface="Georgia"/>
                <a:sym typeface="Georgia"/>
              </a:defRPr>
            </a:pPr>
            <a:r>
              <a:t>Exclusivism VS. Inclusivism/Pluralism/Universalism</a:t>
            </a:r>
          </a:p>
        </p:txBody>
      </p:sp>
    </p:spTree>
  </p:cSld>
  <p:clrMapOvr>
    <a:masterClrMapping/>
  </p:clrMapOvr>
  <p:transition xmlns:p14="http://schemas.microsoft.com/office/powerpoint/2010/main" spd="med" advClick="1"/>
</p:sld>
</file>

<file path=ppt/slides/slide5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0"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221"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Religious Pluralism - acceptance of the concept that two or more religions with mutually exclusive truth claims are equally valid"/>
          <p:cNvSpPr txBox="1"/>
          <p:nvPr>
            <p:ph type="title"/>
          </p:nvPr>
        </p:nvSpPr>
        <p:spPr>
          <a:xfrm>
            <a:off x="671909" y="677531"/>
            <a:ext cx="11842421" cy="8398538"/>
          </a:xfrm>
          <a:prstGeom prst="rect">
            <a:avLst/>
          </a:prstGeom>
        </p:spPr>
        <p:txBody>
          <a:bodyPr/>
          <a:lstStyle/>
          <a:p>
            <a:pPr defTabSz="467359">
              <a:defRPr sz="8640">
                <a:latin typeface="Georgia"/>
                <a:ea typeface="Georgia"/>
                <a:cs typeface="Georgia"/>
                <a:sym typeface="Georgia"/>
              </a:defRPr>
            </a:pPr>
            <a:r>
              <a:rPr b="1"/>
              <a:t>Religious Pluralism</a:t>
            </a:r>
            <a:r>
              <a:t> - acceptance of the concept that two or more religions with mutually exclusive truth claims are equally valid</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Religious Universalism…"/>
          <p:cNvSpPr txBox="1"/>
          <p:nvPr>
            <p:ph type="title"/>
          </p:nvPr>
        </p:nvSpPr>
        <p:spPr>
          <a:xfrm>
            <a:off x="671909" y="677531"/>
            <a:ext cx="11842421" cy="8398538"/>
          </a:xfrm>
          <a:prstGeom prst="rect">
            <a:avLst/>
          </a:prstGeom>
        </p:spPr>
        <p:txBody>
          <a:bodyPr/>
          <a:lstStyle/>
          <a:p>
            <a:pPr defTabSz="566674">
              <a:defRPr sz="9506">
                <a:latin typeface="Georgia"/>
                <a:ea typeface="Georgia"/>
                <a:cs typeface="Georgia"/>
                <a:sym typeface="Georgia"/>
              </a:defRPr>
            </a:pPr>
            <a:r>
              <a:rPr b="1"/>
              <a:t>Religious Universalism</a:t>
            </a:r>
            <a:r>
              <a:t> </a:t>
            </a:r>
          </a:p>
          <a:p>
            <a:pPr defTabSz="566674">
              <a:defRPr sz="9506">
                <a:latin typeface="Georgia"/>
                <a:ea typeface="Georgia"/>
                <a:cs typeface="Georgia"/>
                <a:sym typeface="Georgia"/>
              </a:defRPr>
            </a:pPr>
            <a:r>
              <a:t>- a theological doctrine that all human beings will eventually be saved</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Religious Syncretism - blending of two or more religious belief systems into a new system"/>
          <p:cNvSpPr txBox="1"/>
          <p:nvPr>
            <p:ph type="title"/>
          </p:nvPr>
        </p:nvSpPr>
        <p:spPr>
          <a:xfrm>
            <a:off x="671909" y="677531"/>
            <a:ext cx="11842421" cy="8398538"/>
          </a:xfrm>
          <a:prstGeom prst="rect">
            <a:avLst/>
          </a:prstGeom>
        </p:spPr>
        <p:txBody>
          <a:bodyPr/>
          <a:lstStyle/>
          <a:p>
            <a:pPr defTabSz="531622">
              <a:defRPr sz="9464">
                <a:latin typeface="Georgia"/>
                <a:ea typeface="Georgia"/>
                <a:cs typeface="Georgia"/>
                <a:sym typeface="Georgia"/>
              </a:defRPr>
            </a:pPr>
            <a:r>
              <a:rPr b="1"/>
              <a:t>Religious Syncretism</a:t>
            </a:r>
            <a:r>
              <a:t> - blending of two or more religious belief systems into a new system</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Is Jesus the           Do you have                     only way?        to respond?…"/>
          <p:cNvSpPr txBox="1"/>
          <p:nvPr>
            <p:ph type="title"/>
          </p:nvPr>
        </p:nvSpPr>
        <p:spPr>
          <a:xfrm>
            <a:off x="671909" y="677531"/>
            <a:ext cx="11842421" cy="8398538"/>
          </a:xfrm>
          <a:prstGeom prst="rect">
            <a:avLst/>
          </a:prstGeom>
        </p:spPr>
        <p:txBody>
          <a:bodyPr/>
          <a:lstStyle/>
          <a:p>
            <a:pPr algn="l">
              <a:defRPr sz="1000">
                <a:latin typeface="Georgia"/>
                <a:ea typeface="Georgia"/>
                <a:cs typeface="Georgia"/>
                <a:sym typeface="Georgia"/>
              </a:defRPr>
            </a:pPr>
          </a:p>
          <a:p>
            <a:pPr lvl="2" algn="l">
              <a:defRPr sz="1000">
                <a:latin typeface="Georgia"/>
                <a:ea typeface="Georgia"/>
                <a:cs typeface="Georgia"/>
                <a:sym typeface="Georgia"/>
              </a:defRPr>
            </a:pPr>
            <a:r>
              <a:t>                          </a:t>
            </a:r>
            <a:r>
              <a:rPr sz="2800"/>
              <a:t>                                                                     Is Jesus the	    	     Do you have				       							   only way?		      to respond?</a:t>
            </a:r>
            <a:endParaRPr sz="2800"/>
          </a:p>
          <a:p>
            <a:pPr lvl="1" algn="l">
              <a:defRPr sz="2800">
                <a:latin typeface="Georgia"/>
                <a:ea typeface="Georgia"/>
                <a:cs typeface="Georgia"/>
                <a:sym typeface="Georgia"/>
              </a:defRPr>
            </a:pPr>
            <a:r>
              <a:t>Exclusivism </a:t>
            </a:r>
            <a:r>
              <a:rPr sz="2300"/>
              <a:t>- only one way, requires a response</a:t>
            </a:r>
            <a:r>
              <a:t>	  YES                             YES</a:t>
            </a:r>
          </a:p>
          <a:p>
            <a:pPr algn="l">
              <a:defRPr sz="2800">
                <a:latin typeface="Georgia"/>
                <a:ea typeface="Georgia"/>
                <a:cs typeface="Georgia"/>
                <a:sym typeface="Georgia"/>
              </a:defRPr>
            </a:pPr>
            <a:r>
              <a:t>Inclusivism </a:t>
            </a:r>
            <a:r>
              <a:rPr sz="2400"/>
              <a:t>- general revelation &amp; sincerity save</a:t>
            </a:r>
            <a:r>
              <a:t>        NO 	                         YES</a:t>
            </a:r>
          </a:p>
          <a:p>
            <a:pPr lvl="1" algn="l">
              <a:defRPr sz="2800">
                <a:latin typeface="Georgia"/>
                <a:ea typeface="Georgia"/>
                <a:cs typeface="Georgia"/>
                <a:sym typeface="Georgia"/>
              </a:defRPr>
            </a:pPr>
            <a:r>
              <a:t>Pluralism - </a:t>
            </a:r>
            <a:r>
              <a:rPr sz="2300"/>
              <a:t>many ways to God</a:t>
            </a:r>
            <a:r>
              <a:t>     		                         NO 	                         NO</a:t>
            </a:r>
          </a:p>
          <a:p>
            <a:pPr algn="l">
              <a:defRPr sz="2800">
                <a:latin typeface="Georgia"/>
                <a:ea typeface="Georgia"/>
                <a:cs typeface="Georgia"/>
                <a:sym typeface="Georgia"/>
              </a:defRPr>
            </a:pPr>
            <a:r>
              <a:t>Universalism –</a:t>
            </a:r>
            <a:r>
              <a:rPr sz="2300"/>
              <a:t> everyone is going to be saved </a:t>
            </a:r>
            <a:r>
              <a:t>	           NO                            NO</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