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Acts 4:12 “And there is salvation in no one else, for there is no other name under heaven given among men by which we must be saved.”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Acts 4:12 “And there is salvation in no one else, for there is no other name under heaven given among men by which we must be saved.”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1 Peter 1:23 “since you have been born again, not of perishable seed but of imperishable, through the living and abiding word of God”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1 Peter 1:23 “since you have been born again, not of perishable seed but of imperishable, through the living and abiding word of God”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2 Timothy 3:15 “from childhood you have been acquainted with the sacred writings, which are able to make you wise for salvation through faith in Christ Jesus.” (ESV)"/>
          <p:cNvSpPr txBox="1"/>
          <p:nvPr>
            <p:ph type="title"/>
          </p:nvPr>
        </p:nvSpPr>
        <p:spPr>
          <a:xfrm>
            <a:off x="671909" y="677531"/>
            <a:ext cx="11842421" cy="8398538"/>
          </a:xfrm>
          <a:prstGeom prst="rect">
            <a:avLst/>
          </a:prstGeom>
        </p:spPr>
        <p:txBody>
          <a:bodyPr/>
          <a:lstStyle>
            <a:lvl1pPr defTabSz="473201">
              <a:defRPr sz="7937">
                <a:latin typeface="Georgia"/>
                <a:ea typeface="Georgia"/>
                <a:cs typeface="Georgia"/>
                <a:sym typeface="Georgia"/>
              </a:defRPr>
            </a:lvl1pPr>
          </a:lstStyle>
          <a:p>
            <a:pPr/>
            <a:r>
              <a:t>2 Timothy 3:15 “from childhood you have been acquainted with the sacred writings, which are able to make you wise for salvation through faith in Christ Jesus.”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Luke 5:24 “But that you may know that the Son of Man has authority on earth to forgive sins”—he said to the man who was paralyzed—“I say to you, rise, pick up your bed and go home.” (ESV)"/>
          <p:cNvSpPr txBox="1"/>
          <p:nvPr>
            <p:ph type="title"/>
          </p:nvPr>
        </p:nvSpPr>
        <p:spPr>
          <a:xfrm>
            <a:off x="671909" y="677531"/>
            <a:ext cx="11842421" cy="8398538"/>
          </a:xfrm>
          <a:prstGeom prst="rect">
            <a:avLst/>
          </a:prstGeom>
        </p:spPr>
        <p:txBody>
          <a:bodyPr/>
          <a:lstStyle>
            <a:lvl1pPr defTabSz="432308">
              <a:defRPr sz="7252">
                <a:latin typeface="Georgia"/>
                <a:ea typeface="Georgia"/>
                <a:cs typeface="Georgia"/>
                <a:sym typeface="Georgia"/>
              </a:defRPr>
            </a:lvl1pPr>
          </a:lstStyle>
          <a:p>
            <a:pPr/>
            <a:r>
              <a:t>Luke 5:24 “But that you may know that the Son of Man has authority on earth to forgive sins”—he said to the man who was paralyzed—“I say to you, rise, pick up your bed and go home.” (ESV)</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1 John 1:9 “If we confess our sins, he is faithful and just to forgive us our sins and to cleanse us from all unrighteousness.” (ESV)"/>
          <p:cNvSpPr txBox="1"/>
          <p:nvPr>
            <p:ph type="title"/>
          </p:nvPr>
        </p:nvSpPr>
        <p:spPr>
          <a:xfrm>
            <a:off x="671909" y="677531"/>
            <a:ext cx="11842421" cy="8398538"/>
          </a:xfrm>
          <a:prstGeom prst="rect">
            <a:avLst/>
          </a:prstGeom>
        </p:spPr>
        <p:txBody>
          <a:bodyPr/>
          <a:lstStyle>
            <a:lvl1pPr defTabSz="508254">
              <a:defRPr sz="8526">
                <a:latin typeface="Georgia"/>
                <a:ea typeface="Georgia"/>
                <a:cs typeface="Georgia"/>
                <a:sym typeface="Georgia"/>
              </a:defRPr>
            </a:lvl1pPr>
          </a:lstStyle>
          <a:p>
            <a:pPr/>
            <a:r>
              <a:t>1 John 1:9 “If we confess our sins, he is faithful and just to forgive us our sins and to cleanse us from all unrighteousness.”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Romans 10:9–10 “because, if you confess with your mouth that Jesus is Lord and believe in your heart that God raised him from the dead, you will be saved. [10] For with the heart one believes and is justified, and with the mouth one confesses and is saved.”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Romans 10:9–10 “because, if you confess with your mouth that Jesus is Lord and believe in your heart that God raised him from the dead, you will be saved. [10] For with the heart one believes and is justified, and with the mouth one confesses and is saved.” (ESV)</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How do we have God as our Father?  What does Jesus say in John 14:6?  Why does He not mention the Church or Peter’s priesthood and authority?"/>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How do we have God as our Father?  What does Jesus say in John 14:6?  Why does He not mention the Church or Peter’s priesthood and authority?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How can we be born again? Have eternal life? Become a child of God?…"/>
          <p:cNvSpPr txBox="1"/>
          <p:nvPr>
            <p:ph type="title"/>
          </p:nvPr>
        </p:nvSpPr>
        <p:spPr>
          <a:xfrm>
            <a:off x="671909" y="677531"/>
            <a:ext cx="11842421" cy="8398538"/>
          </a:xfrm>
          <a:prstGeom prst="rect">
            <a:avLst/>
          </a:prstGeom>
        </p:spPr>
        <p:txBody>
          <a:bodyPr/>
          <a:lstStyle/>
          <a:p>
            <a:pPr defTabSz="490727">
              <a:defRPr sz="8232">
                <a:latin typeface="Georgia"/>
                <a:ea typeface="Georgia"/>
                <a:cs typeface="Georgia"/>
                <a:sym typeface="Georgia"/>
              </a:defRPr>
            </a:pPr>
            <a:r>
              <a:t>How can we be born again? Have eternal life? Become a child of God?</a:t>
            </a:r>
          </a:p>
          <a:p>
            <a:pPr defTabSz="490727">
              <a:defRPr sz="8232">
                <a:latin typeface="Georgia"/>
                <a:ea typeface="Georgia"/>
                <a:cs typeface="Georgia"/>
                <a:sym typeface="Georgia"/>
              </a:defRPr>
            </a:pPr>
          </a:p>
          <a:p>
            <a:pPr defTabSz="490727">
              <a:defRPr sz="8232">
                <a:latin typeface="Georgia"/>
                <a:ea typeface="Georgia"/>
                <a:cs typeface="Georgia"/>
                <a:sym typeface="Georgia"/>
              </a:defRPr>
            </a:pPr>
            <a:r>
              <a:t>Who has the power to forgive sins according to Luke 5:24?</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How do we find forgiveness from sin?  Does the Bible teach us that forgiveness comes through the church or directly through Jesus?"/>
          <p:cNvSpPr txBox="1"/>
          <p:nvPr>
            <p:ph type="title"/>
          </p:nvPr>
        </p:nvSpPr>
        <p:spPr>
          <a:xfrm>
            <a:off x="671909" y="677531"/>
            <a:ext cx="11842421" cy="8398538"/>
          </a:xfrm>
          <a:prstGeom prst="rect">
            <a:avLst/>
          </a:prstGeom>
        </p:spPr>
        <p:txBody>
          <a:bodyPr/>
          <a:lstStyle>
            <a:lvl1pPr defTabSz="531622">
              <a:defRPr sz="8918">
                <a:latin typeface="Georgia"/>
                <a:ea typeface="Georgia"/>
                <a:cs typeface="Georgia"/>
                <a:sym typeface="Georgia"/>
              </a:defRPr>
            </a:lvl1pPr>
          </a:lstStyle>
          <a:p>
            <a:pPr/>
            <a:r>
              <a:t>How do we find forgiveness from sin?  Does the Bible teach us that forgiveness comes through the church or directly through Jesus?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What does Romans 8:28-30 and 10:9-10 say about how salvation happens?  Is salvation exclusive to belonging to a particular church or through Jesus being confessed as Lord and believed upon as resurrected?"/>
          <p:cNvSpPr txBox="1"/>
          <p:nvPr>
            <p:ph type="title"/>
          </p:nvPr>
        </p:nvSpPr>
        <p:spPr>
          <a:xfrm>
            <a:off x="671909" y="677531"/>
            <a:ext cx="11842421" cy="8398538"/>
          </a:xfrm>
          <a:prstGeom prst="rect">
            <a:avLst/>
          </a:prstGeom>
        </p:spPr>
        <p:txBody>
          <a:bodyPr/>
          <a:lstStyle>
            <a:lvl1pPr defTabSz="414781">
              <a:defRPr sz="6957">
                <a:latin typeface="Georgia"/>
                <a:ea typeface="Georgia"/>
                <a:cs typeface="Georgia"/>
                <a:sym typeface="Georgia"/>
              </a:defRPr>
            </a:lvl1pPr>
          </a:lstStyle>
          <a:p>
            <a:pPr/>
            <a:r>
              <a:t>What does Romans 8:28-30 and 10:9-10 say about how salvation happens?  Is salvation exclusive to belonging to a particular church or through Jesus being confessed as Lord and believed upon as resurrected?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HOW CAN WE BE SAVED?…"/>
          <p:cNvSpPr txBox="1"/>
          <p:nvPr>
            <p:ph type="title"/>
          </p:nvPr>
        </p:nvSpPr>
        <p:spPr>
          <a:xfrm>
            <a:off x="671909" y="677531"/>
            <a:ext cx="11842421" cy="8398538"/>
          </a:xfrm>
          <a:prstGeom prst="rect">
            <a:avLst/>
          </a:prstGeom>
        </p:spPr>
        <p:txBody>
          <a:bodyPr/>
          <a:lstStyle/>
          <a:p>
            <a:pPr defTabSz="379729">
              <a:defRPr b="1" sz="8125">
                <a:latin typeface="Georgia"/>
                <a:ea typeface="Georgia"/>
                <a:cs typeface="Georgia"/>
                <a:sym typeface="Georgia"/>
              </a:defRPr>
            </a:pPr>
            <a:r>
              <a:t>HOW CAN WE BE SAVED?</a:t>
            </a:r>
          </a:p>
          <a:p>
            <a:pPr defTabSz="379729">
              <a:defRPr b="1" sz="8125">
                <a:latin typeface="Georgia"/>
                <a:ea typeface="Georgia"/>
                <a:cs typeface="Georgia"/>
                <a:sym typeface="Georgia"/>
              </a:defRPr>
            </a:pPr>
          </a:p>
          <a:p>
            <a:pPr defTabSz="379729">
              <a:defRPr b="1" sz="8125">
                <a:latin typeface="Georgia"/>
                <a:ea typeface="Georgia"/>
                <a:cs typeface="Georgia"/>
                <a:sym typeface="Georgia"/>
              </a:defRPr>
            </a:pPr>
            <a:r>
              <a:t>IS SALVATION ALONE THROUGH THE CATHOLIC CHURCH?</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No one can have God as Father who does not have the Church as Mother” (CCC 181)"/>
          <p:cNvSpPr txBox="1"/>
          <p:nvPr>
            <p:ph type="title"/>
          </p:nvPr>
        </p:nvSpPr>
        <p:spPr>
          <a:xfrm>
            <a:off x="671909" y="677531"/>
            <a:ext cx="11842421" cy="8398538"/>
          </a:xfrm>
          <a:prstGeom prst="rect">
            <a:avLst/>
          </a:prstGeom>
        </p:spPr>
        <p:txBody>
          <a:bodyPr/>
          <a:lstStyle>
            <a:lvl1pPr>
              <a:defRPr sz="10300">
                <a:latin typeface="Georgia"/>
                <a:ea typeface="Georgia"/>
                <a:cs typeface="Georgia"/>
                <a:sym typeface="Georgia"/>
              </a:defRPr>
            </a:lvl1pPr>
          </a:lstStyle>
          <a:p>
            <a:pPr/>
            <a:r>
              <a:t>“No one can have God as Father who does not have the Church as Mother” (CCC 181)</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We believe the Church as the mother of our new birth”…"/>
          <p:cNvSpPr txBox="1"/>
          <p:nvPr>
            <p:ph type="title"/>
          </p:nvPr>
        </p:nvSpPr>
        <p:spPr>
          <a:xfrm>
            <a:off x="671909" y="677531"/>
            <a:ext cx="11842421" cy="8398538"/>
          </a:xfrm>
          <a:prstGeom prst="rect">
            <a:avLst/>
          </a:prstGeom>
        </p:spPr>
        <p:txBody>
          <a:bodyPr/>
          <a:lstStyle/>
          <a:p>
            <a:pPr defTabSz="537463">
              <a:defRPr sz="11500">
                <a:latin typeface="Georgia"/>
                <a:ea typeface="Georgia"/>
                <a:cs typeface="Georgia"/>
                <a:sym typeface="Georgia"/>
              </a:defRPr>
            </a:pPr>
            <a:r>
              <a:t>We believe the Church as the mother of our new birth” </a:t>
            </a:r>
          </a:p>
          <a:p>
            <a:pPr defTabSz="537463">
              <a:defRPr sz="11500">
                <a:latin typeface="Georgia"/>
                <a:ea typeface="Georgia"/>
                <a:cs typeface="Georgia"/>
                <a:sym typeface="Georgia"/>
              </a:defRPr>
            </a:pPr>
            <a:r>
              <a:t>(CCC 169)</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For it is through Christ’s Catholic Church alone, which is the universal hope toward salvation, that the fullness of the means of salvation can be obtained” (CCC 816)"/>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“For it is through Christ’s Catholic Church alone, which is the universal hope toward salvation, that the fullness of the means of salvation can be obtained” (CCC 816)</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Church possesses the power to forgive the sins of the baptized and exercises it through bishops and priests normally in the sacrament of Penance” (CCC 986)"/>
          <p:cNvSpPr txBox="1"/>
          <p:nvPr>
            <p:ph type="title"/>
          </p:nvPr>
        </p:nvSpPr>
        <p:spPr>
          <a:xfrm>
            <a:off x="671909" y="677531"/>
            <a:ext cx="11842421" cy="8398538"/>
          </a:xfrm>
          <a:prstGeom prst="rect">
            <a:avLst/>
          </a:prstGeom>
        </p:spPr>
        <p:txBody>
          <a:bodyPr/>
          <a:lstStyle>
            <a:lvl1pPr defTabSz="368045">
              <a:defRPr sz="7875">
                <a:latin typeface="Georgia"/>
                <a:ea typeface="Georgia"/>
                <a:cs typeface="Georgia"/>
                <a:sym typeface="Georgia"/>
              </a:defRPr>
            </a:lvl1pPr>
          </a:lstStyle>
          <a:p>
            <a:pPr/>
            <a:r>
              <a:t>“the Church possesses the power to forgive the sins of the baptized and exercises it through bishops and priests normally in the sacrament of Penance” (CCC 986)</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It is only within the faith of the Church that each of the faithful can believe” (CCC 1253)"/>
          <p:cNvSpPr txBox="1"/>
          <p:nvPr>
            <p:ph type="title"/>
          </p:nvPr>
        </p:nvSpPr>
        <p:spPr>
          <a:xfrm>
            <a:off x="671909" y="677531"/>
            <a:ext cx="11842421" cy="8398538"/>
          </a:xfrm>
          <a:prstGeom prst="rect">
            <a:avLst/>
          </a:prstGeom>
        </p:spPr>
        <p:txBody>
          <a:bodyPr/>
          <a:lstStyle>
            <a:lvl1pPr defTabSz="490727">
              <a:defRPr sz="10500">
                <a:latin typeface="Georgia"/>
                <a:ea typeface="Georgia"/>
                <a:cs typeface="Georgia"/>
                <a:sym typeface="Georgia"/>
              </a:defRPr>
            </a:lvl1pPr>
          </a:lstStyle>
          <a:p>
            <a:pPr/>
            <a:r>
              <a:t>“It is only within the faith of the Church that each of the faithful can believe” (CCC 1253)</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onciliation with the Church is inseparable from reconciliation with God” (CCC 1445)"/>
          <p:cNvSpPr txBox="1"/>
          <p:nvPr>
            <p:ph type="title"/>
          </p:nvPr>
        </p:nvSpPr>
        <p:spPr>
          <a:xfrm>
            <a:off x="671909" y="677531"/>
            <a:ext cx="11842421" cy="8398538"/>
          </a:xfrm>
          <a:prstGeom prst="rect">
            <a:avLst/>
          </a:prstGeom>
        </p:spPr>
        <p:txBody>
          <a:bodyPr/>
          <a:lstStyle>
            <a:lvl1pPr defTabSz="566674">
              <a:defRPr sz="11155">
                <a:latin typeface="Georgia"/>
                <a:ea typeface="Georgia"/>
                <a:cs typeface="Georgia"/>
                <a:sym typeface="Georgia"/>
              </a:defRPr>
            </a:lvl1pPr>
          </a:lstStyle>
          <a:p>
            <a:pPr/>
            <a:r>
              <a:t>“Reconciliation with the Church is inseparable from reconciliation with God” (CCC 1445)</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John 14:6 “Jesus said to him, ‘I am the way, and the truth, and the life. No one comes to the Father except through me.’” (ESV)"/>
          <p:cNvSpPr txBox="1"/>
          <p:nvPr>
            <p:ph type="title"/>
          </p:nvPr>
        </p:nvSpPr>
        <p:spPr>
          <a:xfrm>
            <a:off x="671909" y="677531"/>
            <a:ext cx="11842421" cy="8398538"/>
          </a:xfrm>
          <a:prstGeom prst="rect">
            <a:avLst/>
          </a:prstGeom>
        </p:spPr>
        <p:txBody>
          <a:bodyPr/>
          <a:lstStyle>
            <a:lvl1pPr>
              <a:defRPr sz="9300">
                <a:latin typeface="Georgia"/>
                <a:ea typeface="Georgia"/>
                <a:cs typeface="Georgia"/>
                <a:sym typeface="Georgia"/>
              </a:defRPr>
            </a:lvl1pPr>
          </a:lstStyle>
          <a:p>
            <a:pPr/>
            <a:r>
              <a:t>John 14:6 “Jesus said to him, ‘I am the way, and the truth, and the life. No one comes to the Father except through me.’”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